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</p:sldMasterIdLst>
  <p:notesMasterIdLst>
    <p:notesMasterId r:id="rId21"/>
  </p:notesMasterIdLst>
  <p:handoutMasterIdLst>
    <p:handoutMasterId r:id="rId22"/>
  </p:handoutMasterIdLst>
  <p:sldIdLst>
    <p:sldId id="296" r:id="rId5"/>
    <p:sldId id="295" r:id="rId6"/>
    <p:sldId id="319" r:id="rId7"/>
    <p:sldId id="299" r:id="rId8"/>
    <p:sldId id="320" r:id="rId9"/>
    <p:sldId id="298" r:id="rId10"/>
    <p:sldId id="321" r:id="rId11"/>
    <p:sldId id="312" r:id="rId12"/>
    <p:sldId id="322" r:id="rId13"/>
    <p:sldId id="302" r:id="rId14"/>
    <p:sldId id="314" r:id="rId15"/>
    <p:sldId id="323" r:id="rId16"/>
    <p:sldId id="324" r:id="rId17"/>
    <p:sldId id="318" r:id="rId18"/>
    <p:sldId id="325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26" autoAdjust="0"/>
  </p:normalViewPr>
  <p:slideViewPr>
    <p:cSldViewPr snapToGrid="0">
      <p:cViewPr>
        <p:scale>
          <a:sx n="59" d="100"/>
          <a:sy n="59" d="100"/>
        </p:scale>
        <p:origin x="954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57BDD2-FD8F-DB97-3B52-B87D6F3C2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646F6-9457-BD67-7C83-65FAA5E751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9A72A-4651-45C7-9E42-35BFFD46D92F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0DE2B-367D-0F52-FAA8-3ACF1E4EAA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C8EAA-C094-412A-F8A7-2165B600C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88172-A614-444B-9E98-71B10C8CD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8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49352-39CB-486C-AEA5-5D17795DD0C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E6F85-6220-421D-9203-84F526C4C6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5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6F85-6220-421D-9203-84F526C4C6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1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6F85-6220-421D-9203-84F526C4C6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4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6F85-6220-421D-9203-84F526C4C6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9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31816-AF2F-1242-F46B-D491A845E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A44CE-7EA8-1458-D688-33AE22854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EC9CE-4E9C-5EDC-E164-36D0F5B6D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87164-08E0-C6EF-2F03-E48C6796A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6F85-6220-421D-9203-84F526C4C6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31816-AF2F-1242-F46B-D491A845E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A44CE-7EA8-1458-D688-33AE22854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EC9CE-4E9C-5EDC-E164-36D0F5B6D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87164-08E0-C6EF-2F03-E48C6796A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6F85-6220-421D-9203-84F526C4C6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3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6F85-6220-421D-9203-84F526C4C6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560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399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19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8121AD-8518-1695-111E-C8CFF8A3D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" y="0"/>
            <a:ext cx="12192004" cy="6858000"/>
            <a:chOff x="-4" y="0"/>
            <a:chExt cx="12192004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2728D19-281F-4946-9684-65A557653DD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2D4F2-D8CF-48D7-8E93-9342D2AE3950}"/>
                </a:ext>
              </a:extLst>
            </p:cNvPr>
            <p:cNvSpPr/>
            <p:nvPr userDrawn="1"/>
          </p:nvSpPr>
          <p:spPr>
            <a:xfrm rot="10800000" flipH="1">
              <a:off x="0" y="0"/>
              <a:ext cx="12191999" cy="6858000"/>
            </a:xfrm>
            <a:prstGeom prst="rect">
              <a:avLst/>
            </a:prstGeom>
            <a:gradFill>
              <a:gsLst>
                <a:gs pos="0">
                  <a:schemeClr val="accent5">
                    <a:alpha val="75000"/>
                  </a:schemeClr>
                </a:gs>
                <a:gs pos="100000">
                  <a:schemeClr val="tx2">
                    <a:lumMod val="50000"/>
                    <a:lumOff val="50000"/>
                    <a:alpha val="48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1071F9-5F9E-43AF-B1F9-8F94CCA0D1D0}"/>
                </a:ext>
              </a:extLst>
            </p:cNvPr>
            <p:cNvSpPr/>
            <p:nvPr userDrawn="1"/>
          </p:nvSpPr>
          <p:spPr>
            <a:xfrm rot="10800000">
              <a:off x="-4" y="456773"/>
              <a:ext cx="12191999" cy="6400800"/>
            </a:xfrm>
            <a:prstGeom prst="rect">
              <a:avLst/>
            </a:prstGeom>
            <a:gradFill>
              <a:gsLst>
                <a:gs pos="0">
                  <a:schemeClr val="accent5">
                    <a:alpha val="37000"/>
                  </a:schemeClr>
                </a:gs>
                <a:gs pos="92000">
                  <a:schemeClr val="accent2">
                    <a:alpha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54D1A4-E8FD-4E5A-A528-35498A356680}"/>
                </a:ext>
              </a:extLst>
            </p:cNvPr>
            <p:cNvSpPr/>
            <p:nvPr userDrawn="1"/>
          </p:nvSpPr>
          <p:spPr>
            <a:xfrm rot="10800000" flipH="1">
              <a:off x="-2" y="0"/>
              <a:ext cx="6096001" cy="6858000"/>
            </a:xfrm>
            <a:prstGeom prst="rect">
              <a:avLst/>
            </a:prstGeom>
            <a:gradFill>
              <a:gsLst>
                <a:gs pos="13000">
                  <a:schemeClr val="accent2">
                    <a:alpha val="61000"/>
                  </a:schemeClr>
                </a:gs>
                <a:gs pos="99000">
                  <a:schemeClr val="accent4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0DFABF-2A96-46EC-8C35-1C4A9D0A0739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H="1">
              <a:off x="3489960" y="822961"/>
              <a:ext cx="5212080" cy="5212080"/>
            </a:xfrm>
            <a:prstGeom prst="ellipse">
              <a:avLst/>
            </a:prstGeom>
            <a:gradFill flip="none" rotWithShape="1">
              <a:gsLst>
                <a:gs pos="7000">
                  <a:schemeClr val="accent4">
                    <a:lumMod val="60000"/>
                    <a:lumOff val="40000"/>
                    <a:alpha val="300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Freeform: Shape 19">
            <a:extLst>
              <a:ext uri="{FF2B5EF4-FFF2-40B4-BE49-F238E27FC236}">
                <a16:creationId xmlns:a16="http://schemas.microsoft.com/office/drawing/2014/main" id="{9829D3BA-2CE1-52FA-09B7-96BDEAF53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124200" y="459028"/>
            <a:ext cx="5943600" cy="5939944"/>
          </a:xfrm>
          <a:prstGeom prst="ellipse">
            <a:avLst/>
          </a:prstGeom>
          <a:gradFill flip="none" rotWithShape="1">
            <a:gsLst>
              <a:gs pos="7000">
                <a:schemeClr val="accent5">
                  <a:alpha val="3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BA1B2-362C-9BE1-25F7-1E3A86E26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0" y="1731702"/>
            <a:ext cx="10241280" cy="3394596"/>
          </a:xfrm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3DD31-8C23-CEA0-7016-E263E3AE4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401228"/>
            <a:ext cx="12192000" cy="456772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60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06F3896-19D4-4232-82CE-6C81979F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52400" y="161109"/>
            <a:ext cx="6400800" cy="6094466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66FDA2-772B-4D2A-AB6A-EE70A258E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2071713" y="2385989"/>
            <a:ext cx="1951041" cy="609446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13291B3-B6EE-40A3-8DD7-FA478AD26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635413">
            <a:off x="1810016" y="1721821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97F7F-035E-456B-A91D-44910446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075528" y="-614277"/>
            <a:ext cx="4400609" cy="5637268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D625ADC-8F5C-4D24-FB31-E0A0566E6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6314338" y="572611"/>
            <a:ext cx="5676110" cy="5167469"/>
          </a:xfrm>
          <a:custGeom>
            <a:avLst/>
            <a:gdLst>
              <a:gd name="connsiteX0" fmla="*/ 2370046 w 5676110"/>
              <a:gd name="connsiteY0" fmla="*/ 0 h 5167469"/>
              <a:gd name="connsiteX1" fmla="*/ 2370046 w 5676110"/>
              <a:gd name="connsiteY1" fmla="*/ 5165927 h 5167469"/>
              <a:gd name="connsiteX2" fmla="*/ 5676110 w 5676110"/>
              <a:gd name="connsiteY2" fmla="*/ 5165927 h 5167469"/>
              <a:gd name="connsiteX3" fmla="*/ 5676110 w 5676110"/>
              <a:gd name="connsiteY3" fmla="*/ 0 h 5167469"/>
              <a:gd name="connsiteX4" fmla="*/ 0 w 5676110"/>
              <a:gd name="connsiteY4" fmla="*/ 2584289 h 5167469"/>
              <a:gd name="connsiteX5" fmla="*/ 2273104 w 5676110"/>
              <a:gd name="connsiteY5" fmla="*/ 5162459 h 5167469"/>
              <a:gd name="connsiteX6" fmla="*/ 2370044 w 5676110"/>
              <a:gd name="connsiteY6" fmla="*/ 5167469 h 5167469"/>
              <a:gd name="connsiteX7" fmla="*/ 2370043 w 5676110"/>
              <a:gd name="connsiteY7" fmla="*/ 1109 h 5167469"/>
              <a:gd name="connsiteX8" fmla="*/ 2273104 w 5676110"/>
              <a:gd name="connsiteY8" fmla="*/ 6119 h 5167469"/>
              <a:gd name="connsiteX9" fmla="*/ 0 w 5676110"/>
              <a:gd name="connsiteY9" fmla="*/ 2584289 h 5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6110" h="5167469">
                <a:moveTo>
                  <a:pt x="2370046" y="0"/>
                </a:moveTo>
                <a:lnTo>
                  <a:pt x="2370046" y="5165927"/>
                </a:lnTo>
                <a:lnTo>
                  <a:pt x="5676110" y="5165927"/>
                </a:lnTo>
                <a:lnTo>
                  <a:pt x="5676110" y="0"/>
                </a:lnTo>
                <a:close/>
                <a:moveTo>
                  <a:pt x="0" y="2584289"/>
                </a:moveTo>
                <a:cubicBezTo>
                  <a:pt x="0" y="3926109"/>
                  <a:pt x="996335" y="5029746"/>
                  <a:pt x="2273104" y="5162459"/>
                </a:cubicBezTo>
                <a:lnTo>
                  <a:pt x="2370044" y="5167469"/>
                </a:lnTo>
                <a:lnTo>
                  <a:pt x="2370043" y="1109"/>
                </a:lnTo>
                <a:lnTo>
                  <a:pt x="2273104" y="6119"/>
                </a:lnTo>
                <a:cubicBezTo>
                  <a:pt x="996335" y="138833"/>
                  <a:pt x="0" y="1242470"/>
                  <a:pt x="0" y="2584289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2"/>
              </a:gs>
              <a:gs pos="26000">
                <a:srgbClr val="C95A84"/>
              </a:gs>
              <a:gs pos="65000">
                <a:schemeClr val="accent6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BB0C4-4982-9534-E355-6F700CA6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189782"/>
            <a:ext cx="5219086" cy="3830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39649" y="1823065"/>
            <a:ext cx="3936495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3B76-2F23-43F4-BD43-914BAEE88C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87059" y="2009950"/>
            <a:ext cx="4529559" cy="3725411"/>
          </a:xfrm>
        </p:spPr>
        <p:txBody>
          <a:bodyPr anchor="ctr">
            <a:normAutofit/>
          </a:bodyPr>
          <a:lstStyle>
            <a:lvl1pPr marL="457200" indent="-2286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857F5-96C8-461D-A78C-38E92FE1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1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8E402A4-F264-4871-DFF1-9A34F1F19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82" y="0"/>
            <a:ext cx="12252955" cy="6858000"/>
            <a:chOff x="-30482" y="0"/>
            <a:chExt cx="12252955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2728D19-281F-4946-9684-65A557653DD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2D4F2-D8CF-48D7-8E93-9342D2AE3950}"/>
                </a:ext>
              </a:extLst>
            </p:cNvPr>
            <p:cNvSpPr/>
            <p:nvPr userDrawn="1"/>
          </p:nvSpPr>
          <p:spPr>
            <a:xfrm rot="10800000" flipH="1">
              <a:off x="-4250" y="0"/>
              <a:ext cx="12191999" cy="6858000"/>
            </a:xfrm>
            <a:prstGeom prst="rect">
              <a:avLst/>
            </a:prstGeom>
            <a:gradFill>
              <a:gsLst>
                <a:gs pos="0">
                  <a:schemeClr val="accent5">
                    <a:alpha val="75000"/>
                  </a:schemeClr>
                </a:gs>
                <a:gs pos="100000">
                  <a:schemeClr val="tx2">
                    <a:lumMod val="50000"/>
                    <a:lumOff val="50000"/>
                    <a:alpha val="48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1071F9-5F9E-43AF-B1F9-8F94CCA0D1D0}"/>
                </a:ext>
              </a:extLst>
            </p:cNvPr>
            <p:cNvSpPr/>
            <p:nvPr userDrawn="1"/>
          </p:nvSpPr>
          <p:spPr>
            <a:xfrm rot="10800000">
              <a:off x="-4" y="456773"/>
              <a:ext cx="12191999" cy="6400800"/>
            </a:xfrm>
            <a:prstGeom prst="rect">
              <a:avLst/>
            </a:prstGeom>
            <a:gradFill>
              <a:gsLst>
                <a:gs pos="0">
                  <a:schemeClr val="accent5">
                    <a:alpha val="37000"/>
                  </a:schemeClr>
                </a:gs>
                <a:gs pos="92000">
                  <a:schemeClr val="accent2">
                    <a:alpha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54D1A4-E8FD-4E5A-A528-35498A356680}"/>
                </a:ext>
              </a:extLst>
            </p:cNvPr>
            <p:cNvSpPr/>
            <p:nvPr userDrawn="1"/>
          </p:nvSpPr>
          <p:spPr>
            <a:xfrm rot="10800000" flipH="1">
              <a:off x="-30482" y="0"/>
              <a:ext cx="6553723" cy="6858000"/>
            </a:xfrm>
            <a:prstGeom prst="rect">
              <a:avLst/>
            </a:prstGeom>
            <a:gradFill>
              <a:gsLst>
                <a:gs pos="13000">
                  <a:schemeClr val="accent2">
                    <a:alpha val="61000"/>
                  </a:schemeClr>
                </a:gs>
                <a:gs pos="99000">
                  <a:schemeClr val="accent4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0DFABF-2A96-46EC-8C35-1C4A9D0A0739}"/>
                </a:ext>
              </a:extLst>
            </p:cNvPr>
            <p:cNvSpPr/>
            <p:nvPr userDrawn="1"/>
          </p:nvSpPr>
          <p:spPr>
            <a:xfrm flipH="1">
              <a:off x="6523243" y="469850"/>
              <a:ext cx="3170572" cy="6387725"/>
            </a:xfrm>
            <a:custGeom>
              <a:avLst/>
              <a:gdLst>
                <a:gd name="connsiteX0" fmla="*/ 0 w 4065484"/>
                <a:gd name="connsiteY0" fmla="*/ 4424531 h 8849062"/>
                <a:gd name="connsiteX1" fmla="*/ 3899197 w 4065484"/>
                <a:gd name="connsiteY1" fmla="*/ 8840480 h 8849062"/>
                <a:gd name="connsiteX2" fmla="*/ 4065484 w 4065484"/>
                <a:gd name="connsiteY2" fmla="*/ 8849062 h 8849062"/>
                <a:gd name="connsiteX3" fmla="*/ 4065483 w 4065484"/>
                <a:gd name="connsiteY3" fmla="*/ 0 h 8849062"/>
                <a:gd name="connsiteX4" fmla="*/ 3899197 w 4065484"/>
                <a:gd name="connsiteY4" fmla="*/ 8581 h 8849062"/>
                <a:gd name="connsiteX5" fmla="*/ 0 w 4065484"/>
                <a:gd name="connsiteY5" fmla="*/ 4424531 h 884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5484" h="8849062">
                  <a:moveTo>
                    <a:pt x="0" y="4424531"/>
                  </a:moveTo>
                  <a:cubicBezTo>
                    <a:pt x="0" y="6722831"/>
                    <a:pt x="1709076" y="8613167"/>
                    <a:pt x="3899197" y="8840480"/>
                  </a:cubicBezTo>
                  <a:lnTo>
                    <a:pt x="4065484" y="8849062"/>
                  </a:lnTo>
                  <a:lnTo>
                    <a:pt x="4065483" y="0"/>
                  </a:lnTo>
                  <a:lnTo>
                    <a:pt x="3899197" y="8581"/>
                  </a:lnTo>
                  <a:cubicBezTo>
                    <a:pt x="1709075" y="235897"/>
                    <a:pt x="0" y="2126232"/>
                    <a:pt x="0" y="4424531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chemeClr val="accent4">
                    <a:lumMod val="60000"/>
                    <a:lumOff val="40000"/>
                    <a:alpha val="1000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0CC1E85A-F138-6197-E8DA-2DE6BB5E0619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H="1">
              <a:off x="3822710" y="933418"/>
              <a:ext cx="5431536" cy="5431536"/>
            </a:xfrm>
            <a:prstGeom prst="ellipse">
              <a:avLst/>
            </a:prstGeom>
            <a:gradFill flip="none" rotWithShape="1">
              <a:gsLst>
                <a:gs pos="7000">
                  <a:schemeClr val="accent4">
                    <a:lumMod val="60000"/>
                    <a:lumOff val="40000"/>
                    <a:alpha val="300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ECD023-F890-6522-3CBB-909C23BF31B3}"/>
                </a:ext>
              </a:extLst>
            </p:cNvPr>
            <p:cNvSpPr/>
            <p:nvPr userDrawn="1"/>
          </p:nvSpPr>
          <p:spPr>
            <a:xfrm rot="5400000" flipH="1">
              <a:off x="8043933" y="2679459"/>
              <a:ext cx="2657845" cy="5699234"/>
            </a:xfrm>
            <a:prstGeom prst="rect">
              <a:avLst/>
            </a:prstGeom>
            <a:gradFill>
              <a:gsLst>
                <a:gs pos="2000">
                  <a:schemeClr val="accent4">
                    <a:alpha val="50000"/>
                  </a:schemeClr>
                </a:gs>
                <a:gs pos="100000">
                  <a:schemeClr val="accent3">
                    <a:alpha val="20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5BA1B2-362C-9BE1-25F7-1E3A86E26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872" y="548640"/>
            <a:ext cx="5538158" cy="5810678"/>
          </a:xfrm>
        </p:spPr>
        <p:txBody>
          <a:bodyPr anchor="ctr" anchorCtr="0"/>
          <a:lstStyle>
            <a:lvl1pPr algn="l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A540C6-9611-36DF-E763-4F4D9F619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3243" y="948047"/>
            <a:ext cx="2711967" cy="5431330"/>
          </a:xfrm>
          <a:custGeom>
            <a:avLst/>
            <a:gdLst>
              <a:gd name="connsiteX0" fmla="*/ 0 w 2711967"/>
              <a:gd name="connsiteY0" fmla="*/ 0 h 5431330"/>
              <a:gd name="connsiteX1" fmla="*/ 275450 w 2711967"/>
              <a:gd name="connsiteY1" fmla="*/ 13918 h 5431330"/>
              <a:gd name="connsiteX2" fmla="*/ 2711967 w 2711967"/>
              <a:gd name="connsiteY2" fmla="*/ 2715665 h 5431330"/>
              <a:gd name="connsiteX3" fmla="*/ 275450 w 2711967"/>
              <a:gd name="connsiteY3" fmla="*/ 5417412 h 5431330"/>
              <a:gd name="connsiteX4" fmla="*/ 0 w 2711967"/>
              <a:gd name="connsiteY4" fmla="*/ 5431330 h 54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1967" h="5431330">
                <a:moveTo>
                  <a:pt x="0" y="0"/>
                </a:moveTo>
                <a:lnTo>
                  <a:pt x="275450" y="13918"/>
                </a:lnTo>
                <a:cubicBezTo>
                  <a:pt x="1644006" y="152993"/>
                  <a:pt x="2711967" y="1309531"/>
                  <a:pt x="2711967" y="2715665"/>
                </a:cubicBezTo>
                <a:cubicBezTo>
                  <a:pt x="2711967" y="4121800"/>
                  <a:pt x="1644006" y="5278338"/>
                  <a:pt x="275450" y="5417412"/>
                </a:cubicBezTo>
                <a:lnTo>
                  <a:pt x="0" y="543133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tIns="1645920" rIns="18288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9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8121AD-8518-1695-111E-C8CFF8A3D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" y="0"/>
            <a:ext cx="12192004" cy="6858000"/>
            <a:chOff x="-4" y="0"/>
            <a:chExt cx="12192004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2728D19-281F-4946-9684-65A557653DD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2D4F2-D8CF-48D7-8E93-9342D2AE3950}"/>
                </a:ext>
              </a:extLst>
            </p:cNvPr>
            <p:cNvSpPr/>
            <p:nvPr userDrawn="1"/>
          </p:nvSpPr>
          <p:spPr>
            <a:xfrm rot="10800000" flipH="1">
              <a:off x="0" y="0"/>
              <a:ext cx="12191999" cy="6858000"/>
            </a:xfrm>
            <a:prstGeom prst="rect">
              <a:avLst/>
            </a:prstGeom>
            <a:gradFill>
              <a:gsLst>
                <a:gs pos="0">
                  <a:schemeClr val="accent5">
                    <a:alpha val="75000"/>
                  </a:schemeClr>
                </a:gs>
                <a:gs pos="100000">
                  <a:schemeClr val="tx2">
                    <a:lumMod val="50000"/>
                    <a:lumOff val="50000"/>
                    <a:alpha val="48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1071F9-5F9E-43AF-B1F9-8F94CCA0D1D0}"/>
                </a:ext>
              </a:extLst>
            </p:cNvPr>
            <p:cNvSpPr/>
            <p:nvPr userDrawn="1"/>
          </p:nvSpPr>
          <p:spPr>
            <a:xfrm rot="10800000">
              <a:off x="-4" y="456773"/>
              <a:ext cx="12191999" cy="6400800"/>
            </a:xfrm>
            <a:prstGeom prst="rect">
              <a:avLst/>
            </a:prstGeom>
            <a:gradFill>
              <a:gsLst>
                <a:gs pos="0">
                  <a:schemeClr val="accent5">
                    <a:alpha val="37000"/>
                  </a:schemeClr>
                </a:gs>
                <a:gs pos="92000">
                  <a:schemeClr val="accent2">
                    <a:alpha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54D1A4-E8FD-4E5A-A528-35498A356680}"/>
                </a:ext>
              </a:extLst>
            </p:cNvPr>
            <p:cNvSpPr/>
            <p:nvPr userDrawn="1"/>
          </p:nvSpPr>
          <p:spPr>
            <a:xfrm rot="10800000" flipH="1">
              <a:off x="-2" y="0"/>
              <a:ext cx="6096001" cy="6858000"/>
            </a:xfrm>
            <a:prstGeom prst="rect">
              <a:avLst/>
            </a:prstGeom>
            <a:gradFill>
              <a:gsLst>
                <a:gs pos="13000">
                  <a:schemeClr val="accent2">
                    <a:alpha val="61000"/>
                  </a:schemeClr>
                </a:gs>
                <a:gs pos="99000">
                  <a:schemeClr val="accent4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0DFABF-2A96-46EC-8C35-1C4A9D0A0739}"/>
                </a:ext>
              </a:extLst>
            </p:cNvPr>
            <p:cNvSpPr/>
            <p:nvPr userDrawn="1"/>
          </p:nvSpPr>
          <p:spPr>
            <a:xfrm rot="16200000" flipH="1">
              <a:off x="4063256" y="400727"/>
              <a:ext cx="4065484" cy="8849062"/>
            </a:xfrm>
            <a:custGeom>
              <a:avLst/>
              <a:gdLst>
                <a:gd name="connsiteX0" fmla="*/ 0 w 4065484"/>
                <a:gd name="connsiteY0" fmla="*/ 4424531 h 8849062"/>
                <a:gd name="connsiteX1" fmla="*/ 3899197 w 4065484"/>
                <a:gd name="connsiteY1" fmla="*/ 8840480 h 8849062"/>
                <a:gd name="connsiteX2" fmla="*/ 4065484 w 4065484"/>
                <a:gd name="connsiteY2" fmla="*/ 8849062 h 8849062"/>
                <a:gd name="connsiteX3" fmla="*/ 4065483 w 4065484"/>
                <a:gd name="connsiteY3" fmla="*/ 0 h 8849062"/>
                <a:gd name="connsiteX4" fmla="*/ 3899197 w 4065484"/>
                <a:gd name="connsiteY4" fmla="*/ 8581 h 8849062"/>
                <a:gd name="connsiteX5" fmla="*/ 0 w 4065484"/>
                <a:gd name="connsiteY5" fmla="*/ 4424531 h 884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5484" h="8849062">
                  <a:moveTo>
                    <a:pt x="0" y="4424531"/>
                  </a:moveTo>
                  <a:cubicBezTo>
                    <a:pt x="0" y="6722831"/>
                    <a:pt x="1709076" y="8613167"/>
                    <a:pt x="3899197" y="8840480"/>
                  </a:cubicBezTo>
                  <a:lnTo>
                    <a:pt x="4065484" y="8849062"/>
                  </a:lnTo>
                  <a:lnTo>
                    <a:pt x="4065483" y="0"/>
                  </a:lnTo>
                  <a:lnTo>
                    <a:pt x="3899197" y="8581"/>
                  </a:lnTo>
                  <a:cubicBezTo>
                    <a:pt x="1709075" y="235897"/>
                    <a:pt x="0" y="2126232"/>
                    <a:pt x="0" y="4424531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chemeClr val="accent4">
                    <a:lumMod val="60000"/>
                    <a:lumOff val="40000"/>
                    <a:alpha val="300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5BA1B2-362C-9BE1-25F7-1E3A86E26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0" y="590550"/>
            <a:ext cx="10241280" cy="1439418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D9302-4099-D96F-C590-EF27DFFCD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2408517"/>
            <a:ext cx="10241280" cy="8323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7662E6F-0458-41D6-A36A-37011FA74B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3302" y="3351746"/>
            <a:ext cx="7519558" cy="3506255"/>
          </a:xfrm>
          <a:custGeom>
            <a:avLst/>
            <a:gdLst>
              <a:gd name="connsiteX0" fmla="*/ 3759779 w 7519558"/>
              <a:gd name="connsiteY0" fmla="*/ 0 h 3506255"/>
              <a:gd name="connsiteX1" fmla="*/ 7513560 w 7519558"/>
              <a:gd name="connsiteY1" fmla="*/ 3387468 h 3506255"/>
              <a:gd name="connsiteX2" fmla="*/ 7519558 w 7519558"/>
              <a:gd name="connsiteY2" fmla="*/ 3506255 h 3506255"/>
              <a:gd name="connsiteX3" fmla="*/ 0 w 7519558"/>
              <a:gd name="connsiteY3" fmla="*/ 3506255 h 3506255"/>
              <a:gd name="connsiteX4" fmla="*/ 5998 w 7519558"/>
              <a:gd name="connsiteY4" fmla="*/ 3387468 h 3506255"/>
              <a:gd name="connsiteX5" fmla="*/ 3759779 w 7519558"/>
              <a:gd name="connsiteY5" fmla="*/ 0 h 350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tIns="36576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7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656623-465F-ABF1-A0A3-D5DED6EB1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809" y="0"/>
            <a:ext cx="6113515" cy="6411879"/>
            <a:chOff x="-17809" y="0"/>
            <a:chExt cx="6113515" cy="641187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E2DFFA2-22D4-4919-9C0C-45E51AF578AC}"/>
                </a:ext>
              </a:extLst>
            </p:cNvPr>
            <p:cNvSpPr/>
            <p:nvPr userDrawn="1"/>
          </p:nvSpPr>
          <p:spPr>
            <a:xfrm rot="5400000" flipH="1">
              <a:off x="-152592" y="162118"/>
              <a:ext cx="6400418" cy="6095233"/>
            </a:xfrm>
            <a:prstGeom prst="rect">
              <a:avLst/>
            </a:prstGeom>
            <a:gradFill>
              <a:gsLst>
                <a:gs pos="8000">
                  <a:schemeClr val="accent6"/>
                </a:gs>
                <a:gs pos="100000">
                  <a:schemeClr val="accent5">
                    <a:alpha val="89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FBF45C-4020-4F59-8E88-4006B53BE427}"/>
                </a:ext>
              </a:extLst>
            </p:cNvPr>
            <p:cNvSpPr/>
            <p:nvPr userDrawn="1"/>
          </p:nvSpPr>
          <p:spPr>
            <a:xfrm rot="5400000" flipH="1">
              <a:off x="-161024" y="143687"/>
              <a:ext cx="6400418" cy="6113043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CE23BB-F1B6-4676-BAD7-56273E800FEB}"/>
                </a:ext>
              </a:extLst>
            </p:cNvPr>
            <p:cNvSpPr/>
            <p:nvPr userDrawn="1"/>
          </p:nvSpPr>
          <p:spPr>
            <a:xfrm rot="5400000" flipH="1">
              <a:off x="1932850" y="2249496"/>
              <a:ext cx="2211724" cy="6113042"/>
            </a:xfrm>
            <a:prstGeom prst="rect">
              <a:avLst/>
            </a:prstGeom>
            <a:gradFill>
              <a:gsLst>
                <a:gs pos="2000">
                  <a:schemeClr val="accent5">
                    <a:alpha val="28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36A792-3F80-40BE-96DB-0CDC51B9AA89}"/>
                </a:ext>
              </a:extLst>
            </p:cNvPr>
            <p:cNvSpPr/>
            <p:nvPr userDrawn="1"/>
          </p:nvSpPr>
          <p:spPr>
            <a:xfrm rot="6097846">
              <a:off x="767675" y="747345"/>
              <a:ext cx="4808302" cy="4808302"/>
            </a:xfrm>
            <a:prstGeom prst="ellipse">
              <a:avLst/>
            </a:prstGeom>
            <a:gradFill>
              <a:gsLst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6">
                    <a:alpha val="29000"/>
                  </a:scheme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7B9F2E-88FD-DD95-86E3-4FB51190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0592"/>
            <a:ext cx="5168348" cy="3710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23A755B-04DF-191D-5B87-B81FF2D5532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502" y="102442"/>
            <a:ext cx="5089242" cy="6177587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25606" y="1707902"/>
            <a:ext cx="370841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8" name="Date Placeholder 1">
            <a:extLst>
              <a:ext uri="{FF2B5EF4-FFF2-40B4-BE49-F238E27FC236}">
                <a16:creationId xmlns:a16="http://schemas.microsoft.com/office/drawing/2014/main" id="{2DCC7554-6615-4584-921E-91285C62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564CDF61-B448-4746-A22C-52C864C1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63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FB616C3-0961-9B6D-36D6-B2839AC86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" y="0"/>
            <a:ext cx="12192004" cy="6858000"/>
            <a:chOff x="-4" y="0"/>
            <a:chExt cx="12192004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2728D19-281F-4946-9684-65A557653DD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2D4F2-D8CF-48D7-8E93-9342D2AE3950}"/>
                </a:ext>
              </a:extLst>
            </p:cNvPr>
            <p:cNvSpPr/>
            <p:nvPr userDrawn="1"/>
          </p:nvSpPr>
          <p:spPr>
            <a:xfrm rot="10800000" flipH="1">
              <a:off x="0" y="0"/>
              <a:ext cx="12191999" cy="6858000"/>
            </a:xfrm>
            <a:prstGeom prst="rect">
              <a:avLst/>
            </a:prstGeom>
            <a:gradFill>
              <a:gsLst>
                <a:gs pos="0">
                  <a:schemeClr val="accent5">
                    <a:alpha val="75000"/>
                  </a:schemeClr>
                </a:gs>
                <a:gs pos="100000">
                  <a:schemeClr val="tx2">
                    <a:lumMod val="50000"/>
                    <a:lumOff val="50000"/>
                    <a:alpha val="48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1071F9-5F9E-43AF-B1F9-8F94CCA0D1D0}"/>
                </a:ext>
              </a:extLst>
            </p:cNvPr>
            <p:cNvSpPr/>
            <p:nvPr userDrawn="1"/>
          </p:nvSpPr>
          <p:spPr>
            <a:xfrm rot="10800000">
              <a:off x="-4" y="456773"/>
              <a:ext cx="12191999" cy="6400800"/>
            </a:xfrm>
            <a:prstGeom prst="rect">
              <a:avLst/>
            </a:prstGeom>
            <a:gradFill>
              <a:gsLst>
                <a:gs pos="0">
                  <a:schemeClr val="accent5">
                    <a:alpha val="37000"/>
                  </a:schemeClr>
                </a:gs>
                <a:gs pos="92000">
                  <a:schemeClr val="accent2">
                    <a:alpha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54D1A4-E8FD-4E5A-A528-35498A356680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699229" cy="6858000"/>
            </a:xfrm>
            <a:prstGeom prst="rect">
              <a:avLst/>
            </a:prstGeom>
            <a:gradFill>
              <a:gsLst>
                <a:gs pos="13000">
                  <a:schemeClr val="accent2">
                    <a:alpha val="61000"/>
                  </a:schemeClr>
                </a:gs>
                <a:gs pos="99000">
                  <a:schemeClr val="accent4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31AF05-E572-B087-8746-089966AF623A}"/>
                </a:ext>
              </a:extLst>
            </p:cNvPr>
            <p:cNvGrpSpPr/>
            <p:nvPr userDrawn="1"/>
          </p:nvGrpSpPr>
          <p:grpSpPr>
            <a:xfrm flipH="1">
              <a:off x="0" y="469850"/>
              <a:ext cx="8399763" cy="6388148"/>
              <a:chOff x="3822710" y="469850"/>
              <a:chExt cx="8399763" cy="6388148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30DFABF-2A96-46EC-8C35-1C4A9D0A0739}"/>
                  </a:ext>
                </a:extLst>
              </p:cNvPr>
              <p:cNvSpPr/>
              <p:nvPr userDrawn="1"/>
            </p:nvSpPr>
            <p:spPr>
              <a:xfrm flipH="1">
                <a:off x="6523243" y="469850"/>
                <a:ext cx="3170572" cy="6387725"/>
              </a:xfrm>
              <a:custGeom>
                <a:avLst/>
                <a:gdLst>
                  <a:gd name="connsiteX0" fmla="*/ 0 w 4065484"/>
                  <a:gd name="connsiteY0" fmla="*/ 4424531 h 8849062"/>
                  <a:gd name="connsiteX1" fmla="*/ 3899197 w 4065484"/>
                  <a:gd name="connsiteY1" fmla="*/ 8840480 h 8849062"/>
                  <a:gd name="connsiteX2" fmla="*/ 4065484 w 4065484"/>
                  <a:gd name="connsiteY2" fmla="*/ 8849062 h 8849062"/>
                  <a:gd name="connsiteX3" fmla="*/ 4065483 w 4065484"/>
                  <a:gd name="connsiteY3" fmla="*/ 0 h 8849062"/>
                  <a:gd name="connsiteX4" fmla="*/ 3899197 w 4065484"/>
                  <a:gd name="connsiteY4" fmla="*/ 8581 h 8849062"/>
                  <a:gd name="connsiteX5" fmla="*/ 0 w 4065484"/>
                  <a:gd name="connsiteY5" fmla="*/ 4424531 h 884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5484" h="8849062">
                    <a:moveTo>
                      <a:pt x="0" y="4424531"/>
                    </a:moveTo>
                    <a:cubicBezTo>
                      <a:pt x="0" y="6722831"/>
                      <a:pt x="1709076" y="8613167"/>
                      <a:pt x="3899197" y="8840480"/>
                    </a:cubicBezTo>
                    <a:lnTo>
                      <a:pt x="4065484" y="8849062"/>
                    </a:lnTo>
                    <a:lnTo>
                      <a:pt x="4065483" y="0"/>
                    </a:lnTo>
                    <a:lnTo>
                      <a:pt x="3899197" y="8581"/>
                    </a:lnTo>
                    <a:cubicBezTo>
                      <a:pt x="1709075" y="235897"/>
                      <a:pt x="0" y="2126232"/>
                      <a:pt x="0" y="4424531"/>
                    </a:cubicBezTo>
                    <a:close/>
                  </a:path>
                </a:pathLst>
              </a:custGeom>
              <a:gradFill flip="none" rotWithShape="1">
                <a:gsLst>
                  <a:gs pos="7000">
                    <a:schemeClr val="accent4">
                      <a:lumMod val="60000"/>
                      <a:lumOff val="40000"/>
                      <a:alpha val="10000"/>
                    </a:schemeClr>
                  </a:gs>
                  <a:gs pos="100000">
                    <a:schemeClr val="bg1">
                      <a:alpha val="16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19">
                <a:extLst>
                  <a:ext uri="{FF2B5EF4-FFF2-40B4-BE49-F238E27FC236}">
                    <a16:creationId xmlns:a16="http://schemas.microsoft.com/office/drawing/2014/main" id="{0CC1E85A-F138-6197-E8DA-2DE6BB5E061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6200000" flipH="1">
                <a:off x="3822710" y="933418"/>
                <a:ext cx="5431536" cy="5431536"/>
              </a:xfrm>
              <a:prstGeom prst="ellipse">
                <a:avLst/>
              </a:prstGeom>
              <a:gradFill flip="none" rotWithShape="1">
                <a:gsLst>
                  <a:gs pos="7000">
                    <a:schemeClr val="accent4">
                      <a:lumMod val="60000"/>
                      <a:lumOff val="40000"/>
                      <a:alpha val="3000"/>
                    </a:schemeClr>
                  </a:gs>
                  <a:gs pos="100000">
                    <a:schemeClr val="bg1">
                      <a:alpha val="16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ECD023-F890-6522-3CBB-909C23BF31B3}"/>
                  </a:ext>
                </a:extLst>
              </p:cNvPr>
              <p:cNvSpPr/>
              <p:nvPr userDrawn="1"/>
            </p:nvSpPr>
            <p:spPr>
              <a:xfrm rot="5400000" flipH="1">
                <a:off x="8043933" y="2679459"/>
                <a:ext cx="2657845" cy="5699234"/>
              </a:xfrm>
              <a:prstGeom prst="rect">
                <a:avLst/>
              </a:prstGeom>
              <a:gradFill>
                <a:gsLst>
                  <a:gs pos="2000">
                    <a:schemeClr val="accent4">
                      <a:alpha val="25000"/>
                    </a:schemeClr>
                  </a:gs>
                  <a:gs pos="100000">
                    <a:schemeClr val="accent3">
                      <a:alpha val="20000"/>
                    </a:schemeClr>
                  </a:gs>
                </a:gsLst>
                <a:lin ang="13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5BA1B2-362C-9BE1-25F7-1E3A86E26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50" y="548640"/>
            <a:ext cx="5486400" cy="3651513"/>
          </a:xfrm>
        </p:spPr>
        <p:txBody>
          <a:bodyPr anchor="b" anchorCtr="0"/>
          <a:lstStyle>
            <a:lvl1pPr algn="l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6F428-2517-EC05-3F5E-08602DD4DA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0" y="4453466"/>
            <a:ext cx="5486400" cy="185589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47684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A4A873-9306-44F1-9047-F853F0082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292" y="457200"/>
            <a:ext cx="7126530" cy="156936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B5C48D-A262-4537-89A8-437CBFD860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648" cy="6409944"/>
          </a:xfrm>
          <a:solidFill>
            <a:schemeClr val="accent6"/>
          </a:solidFill>
        </p:spPr>
        <p:txBody>
          <a:bodyPr tIns="182880" anchor="t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CF384C-15B5-46CF-BA28-3C6898C9A9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41838" y="2368550"/>
            <a:ext cx="7125906" cy="33909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2000"/>
            </a:lvl3pPr>
            <a:lvl4pPr marL="1657350" indent="-28575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18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9266C16-8EA6-D555-3ADA-1DE20493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562" y="366777"/>
            <a:ext cx="5216238" cy="3382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2D2C88-FFBE-4F25-871F-68A09C5F53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409944"/>
          </a:xfrm>
          <a:solidFill>
            <a:schemeClr val="accent6"/>
          </a:solidFill>
        </p:spPr>
        <p:txBody>
          <a:bodyPr tIns="274320" anchor="t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0529A2-5928-42C4-B397-6AEE7520D2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18562" y="3923818"/>
            <a:ext cx="5216239" cy="2349660"/>
          </a:xfrm>
        </p:spPr>
        <p:txBody>
          <a:bodyPr tIns="91440">
            <a:noAutofit/>
          </a:bodyPr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782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709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717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699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646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270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349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80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858A11-CF78-F0C2-6CC5-E8D330396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180C09-F568-5879-8C5F-E0BE933A89FD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213324-86C8-E3DF-9718-A525F6A309D2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486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7" r:id="rId18"/>
    <p:sldLayoutId id="2147483752" r:id="rId1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dpccd.pwpca.pa.gov/Funding/Pages/Egrants-Home.asp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grants.pccd.pa.gov/public/Subscribe.asp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rdpccd.pwpca.pa.gov/AboutUs/Pages/Indigent-Defense-Advisory-Committee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QSiOQSgB1U2bbEf8Wpob3mA76dMWfuFMql0TyG9qAC5UNEQ1NkJZUkE2NUhFNjNOUjU4Rk5DWU9OUy4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gcc02.safelinks.protection.outlook.com/?url=https%3A%2F%2Flink.mediaoutreach.meltwater.com%2Fls%2Fclick%3Fupn%3D3i8jCxBx6dG-2BW6pultME-2FySK6Um2kExuxV7ANjVeXElXWCnwp0IR0tuj1uZMCB7PrE8gszEFT99OBeoB5GHvq-2By7zGRNIsoDFyUOpiiFZIX43qXWAafVsKUMg78qOXF1Gp6q_iYwZi4rbGWWZqh7f14CBG6GNKGLxuVCLz6F-2Bh29DNP1srSrktpgAe4f1DgZNv-2BTTxhHvqK6mAoomAqnA7goAOSEka5l6J0Y-2FRzQan4LerXPRNzSjXH5tk-2BZehzrPXF5ESf6K52KdTbDJb7eY4N1Ma0S7Qc7TZzy13IpgXboIQ1OMJSf9JEnHsRX2PhiI0LmxSe4WW1pMmYCyaua7Ekgti0y49vLoOOCvh43cwQUjg9gdwKExtOPU-2Ff0jX7LkNDcDLeDE51IHR8-2F5TwVTzgp3Krex85kG3OFWR6-2BGMgDn-2F3hSqfnHp7sj6i6moFTk5clFCInM2XQJuyTgKYe0J6PYMb0Q4phzBRt4z6z5Vmq8Nb-2FVODFehUHp0I4dM6ZBH1zt&amp;data=05%7C02%7Cmalukens%40pa.gov%7C5d58c955da4544d0d24108dc2c129686%7C418e284101284dd59b6c47fc5a9a1bde%7C0%7C0%7C638433705546387686%7CUnknown%7CTWFpbGZsb3d8eyJWIjoiMC4wLjAwMDAiLCJQIjoiV2luMzIiLCJBTiI6Ik1haWwiLCJXVCI6Mn0%3D%7C0%7C%7C%7C&amp;sdata=LE106%2B239atMEH9Y7iD4UvbtjZgmNhCSV49O0OVMowg%3D&amp;reserved=0" TargetMode="External"/><Relationship Id="rId4" Type="http://schemas.openxmlformats.org/officeDocument/2006/relationships/hyperlink" Target="https://gcc02.safelinks.protection.outlook.com/?url=https%3A%2F%2Flink.mediaoutreach.meltwater.com%2Fls%2Fclick%3Fupn%3D3i8jCxBx6dG-2BW6pultME-2F4s1CMPGYncdTa5XFJnC0RDA8Pt64grQurXvLejPe3X-2BtMGwoQWiFjmoevfixLzU3x7oNEVyIPd-2FI3-2BEeLZkMpF8Qsf-2FPCIl1SHwn2qWVdGfJJl2RetVoyTSunKFpY2aXaxYi2ekJ4HGUAVynwaG3l30hDfwDtu-2BOY0SMqEtshJ0nHpNMKYThcukRB06NvCn0cNM-2Fn7UXtXRDx5lQkN0Sl-2FLiFTbautNX51LHTx-2FE-2Btmr4PZ_iYwZi4rbGWWZqh7f14CBG6GNKGLxuVCLz6F-2Bh29DNP1srSrktpgAe4f1DgZNv-2BTTxhHvqK6mAoomAqnA7goAOSEka5l6J0Y-2FRzQan4LerXPRNzSjXH5tk-2BZehzrPXF5ESf6K52KdTbDJb7eY4N1Ma0S7Qc7TZzy13IpgXboIQ1OMJSf9JEnHsRX2PhiI0LmxSe4WW1pMmYCyaua7EkgtixulOXJ1UKTUtX5x-2FJ6EMi5cmhbRE-2B68-2FPMw3QwufzMdaUyqzOhPus6vGxGgqumfcBZU1cnQ-2FsT73LwaHMnMJEWimqwlIDkrYnUis7imhNevY3OW8fW-2FLYLo83oyMcbecvIhWcK5DdgkryT-2FkapLSvL-2BMXpiu-2FsPJdb6vZC56J5x&amp;data=05%7C02%7Cmalukens%40pa.gov%7C5d58c955da4544d0d24108dc2c129686%7C418e284101284dd59b6c47fc5a9a1bde%7C0%7C0%7C638433705546379199%7CUnknown%7CTWFpbGZsb3d8eyJWIjoiMC4wLjAwMDAiLCJQIjoiV2luMzIiLCJBTiI6Ik1haWwiLCJXVCI6Mn0%3D%7C0%7C%7C%7C&amp;sdata=yVMm0ocmswrKOQf7MDOx9aLIOU36Nivq%2Bne4BzZzVak%3D&amp;reserved=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0F0A-3BC6-A4BF-0161-DCE0CBC0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Indigent Defense </a:t>
            </a:r>
            <a:br>
              <a:rPr lang="en-US" dirty="0"/>
            </a:br>
            <a:r>
              <a:rPr lang="en-US" dirty="0"/>
              <a:t>Advisory Committee &amp; </a:t>
            </a:r>
            <a:br>
              <a:rPr lang="en-US" dirty="0"/>
            </a:br>
            <a:r>
              <a:rPr lang="en-US" dirty="0"/>
              <a:t>Grant fund</a:t>
            </a:r>
            <a:br>
              <a:rPr lang="en-US" dirty="0"/>
            </a:br>
            <a:r>
              <a:rPr lang="en-US" dirty="0"/>
              <a:t>Overview </a:t>
            </a:r>
          </a:p>
        </p:txBody>
      </p:sp>
    </p:spTree>
    <p:extLst>
      <p:ext uri="{BB962C8B-B14F-4D97-AF65-F5344CB8AC3E}">
        <p14:creationId xmlns:p14="http://schemas.microsoft.com/office/powerpoint/2010/main" val="389988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A658-E676-AD88-DD25-2C15C78C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faq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E9552-2B75-73C0-1BD0-A160A7C39D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350" y="2001580"/>
            <a:ext cx="5486400" cy="4213103"/>
          </a:xfrm>
        </p:spPr>
        <p:txBody>
          <a:bodyPr>
            <a:normAutofit/>
          </a:bodyPr>
          <a:lstStyle/>
          <a:p>
            <a:r>
              <a:rPr lang="en-US" sz="2800" b="1" dirty="0"/>
              <a:t>The COUNTY is the applicant &amp; must sign off on it</a:t>
            </a:r>
          </a:p>
          <a:p>
            <a:r>
              <a:rPr lang="en-US" sz="2800" b="1" dirty="0"/>
              <a:t>Do not need CJAB approval</a:t>
            </a:r>
          </a:p>
          <a:p>
            <a:r>
              <a:rPr lang="en-US" sz="2800" b="1" dirty="0"/>
              <a:t>Not every data point must be filled in to apply</a:t>
            </a:r>
          </a:p>
          <a:p>
            <a:r>
              <a:rPr lang="en-US" sz="2800" b="1" dirty="0"/>
              <a:t>There will be reporting requirements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2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27C1F976-19D9-4B3A-5154-7A1274E0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I…?</a:t>
            </a:r>
          </a:p>
        </p:txBody>
      </p:sp>
      <p:pic>
        <p:nvPicPr>
          <p:cNvPr id="28" name="Picture Placeholder 27" descr="A close up of a dj mixer">
            <a:extLst>
              <a:ext uri="{FF2B5EF4-FFF2-40B4-BE49-F238E27FC236}">
                <a16:creationId xmlns:a16="http://schemas.microsoft.com/office/drawing/2014/main" id="{883BEC4E-FACA-49F1-8A18-5A235BD6E2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" b="18"/>
          <a:stretch/>
        </p:blipFill>
        <p:spPr/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746A096-1F10-75ED-9DB7-57ED932FACB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02067" y="2368549"/>
            <a:ext cx="7265677" cy="3716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Apply:  First register with PCCD </a:t>
            </a:r>
            <a:r>
              <a:rPr lang="en-US" sz="2400" b="1" dirty="0" err="1"/>
              <a:t>eGrants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Register for </a:t>
            </a:r>
            <a:r>
              <a:rPr lang="en-US" sz="2400" b="1" dirty="0" err="1"/>
              <a:t>eGrants</a:t>
            </a:r>
            <a:r>
              <a:rPr lang="en-US" sz="2400" b="1" dirty="0"/>
              <a:t>: Google “PCCD </a:t>
            </a:r>
            <a:r>
              <a:rPr lang="en-US" sz="2400" b="1" dirty="0" err="1"/>
              <a:t>eGrants</a:t>
            </a:r>
            <a:r>
              <a:rPr lang="en-US" sz="2400" b="1" dirty="0"/>
              <a:t>” or </a:t>
            </a:r>
            <a:r>
              <a:rPr lang="en-US" sz="2400" b="1" dirty="0">
                <a:hlinkClick r:id="rId3"/>
              </a:rPr>
              <a:t>https://prdpccd.pwpca.pa.gov/Funding/Pages/Egrants-Home.aspx</a:t>
            </a:r>
            <a:r>
              <a:rPr lang="en-US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Egrants</a:t>
            </a:r>
            <a:r>
              <a:rPr lang="en-US" sz="2400" b="1" dirty="0"/>
              <a:t> system, call the Help Desk at (717) 787-5887 or toll-free at (800) 692-7292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865451-9850-B9FC-5CD5-D14FD278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0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27C1F976-19D9-4B3A-5154-7A1274E0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I…?</a:t>
            </a:r>
          </a:p>
        </p:txBody>
      </p:sp>
      <p:pic>
        <p:nvPicPr>
          <p:cNvPr id="28" name="Picture Placeholder 27" descr="A close up of a dj mixer">
            <a:extLst>
              <a:ext uri="{FF2B5EF4-FFF2-40B4-BE49-F238E27FC236}">
                <a16:creationId xmlns:a16="http://schemas.microsoft.com/office/drawing/2014/main" id="{883BEC4E-FACA-49F1-8A18-5A235BD6E2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" b="18"/>
          <a:stretch/>
        </p:blipFill>
        <p:spPr/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746A096-1F10-75ED-9DB7-57ED932FACB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02067" y="2368549"/>
            <a:ext cx="7265677" cy="3716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Learn about other grant opportunities: watch the listserv + sign up to get PCCD grant alerts: </a:t>
            </a:r>
            <a:r>
              <a:rPr lang="en-US" sz="2400" b="1" dirty="0">
                <a:hlinkClick r:id="rId3"/>
              </a:rPr>
              <a:t>https://egrants.pccd.pa.gov/public/Subscribe.aspx</a:t>
            </a:r>
            <a:r>
              <a:rPr lang="en-US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Find the standards &amp; funding framework: Google “PCCD IDAC” or </a:t>
            </a:r>
            <a:r>
              <a:rPr lang="en-US" sz="2400" b="1" dirty="0">
                <a:hlinkClick r:id="rId4"/>
              </a:rPr>
              <a:t>https://prdpccd.pwpca.pa.gov/AboutUs/Pages/Indigent-Defense-Advisory-Committee.aspx</a:t>
            </a:r>
            <a:r>
              <a:rPr lang="en-US" sz="2400" b="1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865451-9850-B9FC-5CD5-D14FD278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9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27C1F976-19D9-4B3A-5154-7A1274E0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007" y="474447"/>
            <a:ext cx="7766694" cy="1569368"/>
          </a:xfrm>
        </p:spPr>
        <p:txBody>
          <a:bodyPr/>
          <a:lstStyle/>
          <a:p>
            <a:r>
              <a:rPr lang="en-US" dirty="0"/>
              <a:t>To LEARN more</a:t>
            </a:r>
          </a:p>
        </p:txBody>
      </p:sp>
      <p:pic>
        <p:nvPicPr>
          <p:cNvPr id="28" name="Picture Placeholder 27" descr="A close up of a dj mixer">
            <a:extLst>
              <a:ext uri="{FF2B5EF4-FFF2-40B4-BE49-F238E27FC236}">
                <a16:creationId xmlns:a16="http://schemas.microsoft.com/office/drawing/2014/main" id="{883BEC4E-FACA-49F1-8A18-5A235BD6E2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" b="18"/>
          <a:stretch/>
        </p:blipFill>
        <p:spPr/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746A096-1F10-75ED-9DB7-57ED932FACB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02067" y="2368549"/>
            <a:ext cx="7525593" cy="3716661"/>
          </a:xfrm>
        </p:spPr>
        <p:txBody>
          <a:bodyPr/>
          <a:lstStyle/>
          <a:p>
            <a:r>
              <a:rPr lang="en-US" sz="2400" b="1" dirty="0"/>
              <a:t>Upcoming PDAP Chief Meetups on funding</a:t>
            </a:r>
          </a:p>
          <a:p>
            <a:pPr marL="1085850" lvl="1" indent="-342900"/>
            <a:r>
              <a:rPr lang="en-US" sz="2400" b="1" dirty="0"/>
              <a:t>5/9  at 3:30 – with PCCD staff</a:t>
            </a:r>
          </a:p>
          <a:p>
            <a:pPr marL="1085850" lvl="1" indent="-342900"/>
            <a:r>
              <a:rPr lang="en-US" sz="2400" b="1" dirty="0"/>
              <a:t>5/16 3:30 – PDs only</a:t>
            </a:r>
          </a:p>
          <a:p>
            <a:endParaRPr lang="en-US" sz="300" b="1" dirty="0"/>
          </a:p>
          <a:p>
            <a:r>
              <a:rPr lang="en-US" sz="2400" b="1" dirty="0"/>
              <a:t>PCCD webinar Tuesday 5/14 from 3-4pm: </a:t>
            </a:r>
            <a:r>
              <a:rPr lang="en-US" sz="2400" b="1" dirty="0">
                <a:hlinkClick r:id="rId3"/>
              </a:rPr>
              <a:t>https://forms.office.com/pages/responsepage.aspx?id=QSiOQSgB1U2bbEf8Wpob3mA76dMWfuFMql0TyG9qAC5UNEQ1NkJZUkE2NUhFNjNOUjU4Rk5DWU9OUy4u</a:t>
            </a:r>
            <a:r>
              <a:rPr lang="en-US" sz="2400" b="1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865451-9850-B9FC-5CD5-D14FD278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4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86F80-7215-47FB-657E-C8F2797A7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64777FC-99CE-D7D5-132F-9A5CD512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562" y="366777"/>
            <a:ext cx="5094318" cy="3382263"/>
          </a:xfrm>
        </p:spPr>
        <p:txBody>
          <a:bodyPr/>
          <a:lstStyle/>
          <a:p>
            <a:r>
              <a:rPr lang="en-US" dirty="0"/>
              <a:t>Will there be more Money?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668A41A-8DDF-D3FB-6B31-728C899D8E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449" r="471"/>
          <a:stretch/>
        </p:blipFill>
        <p:spPr>
          <a:xfrm>
            <a:off x="-1" y="0"/>
            <a:ext cx="6222775" cy="6409944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2304883-A247-1151-C58C-A464EDAEB52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We sure hope so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A628-6E9B-44AE-A7C9-B2E98784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83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86F80-7215-47FB-657E-C8F2797A7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64777FC-99CE-D7D5-132F-9A5CD512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37021" y="2519259"/>
            <a:ext cx="5094318" cy="3382263"/>
          </a:xfrm>
        </p:spPr>
        <p:txBody>
          <a:bodyPr/>
          <a:lstStyle/>
          <a:p>
            <a:r>
              <a:rPr lang="en-US" dirty="0"/>
              <a:t>Will there be more Money?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668A41A-8DDF-D3FB-6B31-728C899D8E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2696" r="22696"/>
          <a:stretch/>
        </p:blipFill>
        <p:spPr>
          <a:xfrm>
            <a:off x="-1" y="0"/>
            <a:ext cx="6222775" cy="6409944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2304883-A247-1151-C58C-A464EDAEB5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5604" y="0"/>
            <a:ext cx="5963830" cy="5933613"/>
          </a:xfrm>
        </p:spPr>
        <p:txBody>
          <a:bodyPr/>
          <a:lstStyle/>
          <a:p>
            <a:r>
              <a:rPr lang="en-US" sz="2400" b="1" dirty="0"/>
              <a:t>Harrisburg, PA </a:t>
            </a:r>
            <a:r>
              <a:rPr lang="en-US" sz="2400" dirty="0"/>
              <a:t>— Today, less than one week after </a:t>
            </a:r>
            <a:r>
              <a:rPr lang="en-US" sz="2400" b="1" dirty="0"/>
              <a:t>Governor Josh Shapiro</a:t>
            </a:r>
            <a:r>
              <a:rPr lang="en-US" sz="2400" dirty="0"/>
              <a:t> proposed </a:t>
            </a:r>
            <a:r>
              <a:rPr lang="en-US" sz="2400" b="1" dirty="0"/>
              <a:t>$10 million</a:t>
            </a:r>
            <a:r>
              <a:rPr lang="en-US" sz="2400" dirty="0"/>
              <a:t> for indigent defense to be funded through the Pennsylvania Commission on Crime and Delinquency (PCCD) in his </a:t>
            </a:r>
            <a:r>
              <a:rPr lang="en-US" sz="2400" dirty="0">
                <a:hlinkClick r:id="rId4"/>
              </a:rPr>
              <a:t>2024-25 budget proposal</a:t>
            </a:r>
            <a:r>
              <a:rPr lang="en-US" sz="2400" dirty="0"/>
              <a:t>, PCCD’s </a:t>
            </a:r>
            <a:r>
              <a:rPr lang="en-US" sz="2400" dirty="0">
                <a:hlinkClick r:id="rId5"/>
              </a:rPr>
              <a:t>Indigent Defense Advisory Committee</a:t>
            </a:r>
            <a:r>
              <a:rPr lang="en-US" sz="2400" dirty="0"/>
              <a:t> held its inaugural meeting to begin developing statewide standards and a statewide funding system for indigent defense services, which provide legal representation for those who cannot afford it on their own.</a:t>
            </a:r>
          </a:p>
          <a:p>
            <a:r>
              <a:rPr lang="en-US" sz="2400" dirty="0"/>
              <a:t>                    -2/24/24 Shapiro Press Release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A628-6E9B-44AE-A7C9-B2E98784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0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0F0A-3BC6-A4BF-0161-DCE0CBC0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Indigent Defense </a:t>
            </a:r>
            <a:br>
              <a:rPr lang="en-US" dirty="0"/>
            </a:br>
            <a:r>
              <a:rPr lang="en-US" dirty="0"/>
              <a:t>Advisory Committee &amp; </a:t>
            </a:r>
            <a:br>
              <a:rPr lang="en-US" dirty="0"/>
            </a:br>
            <a:r>
              <a:rPr lang="en-US" dirty="0"/>
              <a:t>Grant fund</a:t>
            </a:r>
            <a:br>
              <a:rPr lang="en-US" dirty="0"/>
            </a:br>
            <a:r>
              <a:rPr lang="en-US" dirty="0"/>
              <a:t>chiefs’ forum discussion</a:t>
            </a:r>
          </a:p>
        </p:txBody>
      </p:sp>
    </p:spTree>
    <p:extLst>
      <p:ext uri="{BB962C8B-B14F-4D97-AF65-F5344CB8AC3E}">
        <p14:creationId xmlns:p14="http://schemas.microsoft.com/office/powerpoint/2010/main" val="354900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C86C-18B1-9DCD-7CED-E3932EBB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548C-6AE1-979F-8462-BC4197999AA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635469" y="2009950"/>
            <a:ext cx="4781149" cy="3725411"/>
          </a:xfrm>
        </p:spPr>
        <p:txBody>
          <a:bodyPr>
            <a:normAutofit/>
          </a:bodyPr>
          <a:lstStyle/>
          <a:p>
            <a:r>
              <a:rPr lang="en-US" sz="2400" b="1" dirty="0"/>
              <a:t>Until 2023, PA did not provide funding for its Defenders</a:t>
            </a:r>
          </a:p>
          <a:p>
            <a:r>
              <a:rPr lang="en-US" sz="2400" b="1" dirty="0"/>
              <a:t>Act 34 of 2023 created the IDAC + Grant Fund within PCCD</a:t>
            </a:r>
          </a:p>
          <a:p>
            <a:r>
              <a:rPr lang="en-US" sz="2400" b="1" dirty="0"/>
              <a:t>Lots of People worked toward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7126C-384F-56F2-D9A3-16840F27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23534"/>
      </p:ext>
    </p:extLst>
  </p:cSld>
  <p:clrMapOvr>
    <a:masterClrMapping/>
  </p:clrMapOvr>
  <p:transition spd="med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C86C-18B1-9DCD-7CED-E3932EBB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548C-6AE1-979F-8462-BC4197999AA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40665" y="2009950"/>
            <a:ext cx="4929013" cy="3725411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endParaRPr lang="en-US" dirty="0"/>
          </a:p>
          <a:p>
            <a:r>
              <a:rPr lang="en-US" sz="2400" b="1" dirty="0"/>
              <a:t>Lots of People worked toward this</a:t>
            </a:r>
          </a:p>
          <a:p>
            <a:r>
              <a:rPr lang="en-US" sz="2400" b="1" dirty="0"/>
              <a:t>Sen. Greenleaf, Phyllis </a:t>
            </a:r>
            <a:r>
              <a:rPr lang="en-US" sz="2400" b="1" dirty="0" err="1"/>
              <a:t>Subin</a:t>
            </a:r>
            <a:r>
              <a:rPr lang="en-US" sz="2400" b="1" dirty="0"/>
              <a:t>, Mimi McCormick, Al Flora</a:t>
            </a:r>
          </a:p>
          <a:p>
            <a:r>
              <a:rPr lang="en-US" sz="2400" b="1" dirty="0"/>
              <a:t>Speaker McClinton, Rep. Nelson, Sen. Baker, Sen. Hughes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7126C-384F-56F2-D9A3-16840F27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5899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D89C-9618-B2EB-EB94-00E6CF5F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PDs are on the IDAC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738B3C8-2472-9D7C-05F3-E321DB50B4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090" r="14090"/>
          <a:stretch/>
        </p:blipFill>
        <p:spPr/>
      </p:pic>
    </p:spTree>
    <p:extLst>
      <p:ext uri="{BB962C8B-B14F-4D97-AF65-F5344CB8AC3E}">
        <p14:creationId xmlns:p14="http://schemas.microsoft.com/office/powerpoint/2010/main" val="206514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D89C-9618-B2EB-EB94-00E6CF5F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76" y="758373"/>
            <a:ext cx="6546457" cy="5810678"/>
          </a:xfrm>
        </p:spPr>
        <p:txBody>
          <a:bodyPr/>
          <a:lstStyle/>
          <a:p>
            <a:r>
              <a:rPr lang="en-US" dirty="0"/>
              <a:t>What PDs are on the IDAC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Julie Burke </a:t>
            </a:r>
            <a:br>
              <a:rPr lang="en-US" sz="2800" dirty="0"/>
            </a:br>
            <a:r>
              <a:rPr lang="en-US" sz="2800" dirty="0"/>
              <a:t>Sam Encarnacion</a:t>
            </a:r>
            <a:br>
              <a:rPr lang="en-US" sz="2800" dirty="0"/>
            </a:br>
            <a:r>
              <a:rPr lang="en-US" sz="2800" dirty="0"/>
              <a:t>Autumn Johnson</a:t>
            </a:r>
            <a:br>
              <a:rPr lang="en-US" sz="2800" dirty="0"/>
            </a:br>
            <a:r>
              <a:rPr lang="en-US" sz="2800" dirty="0"/>
              <a:t>Christine Lora</a:t>
            </a:r>
            <a:br>
              <a:rPr lang="en-US" sz="2800" dirty="0"/>
            </a:br>
            <a:r>
              <a:rPr lang="en-US" sz="2800" dirty="0"/>
              <a:t>Kate Parker</a:t>
            </a:r>
            <a:br>
              <a:rPr lang="en-US" sz="2800" dirty="0"/>
            </a:br>
            <a:r>
              <a:rPr lang="en-US" sz="2800" dirty="0"/>
              <a:t>Ted </a:t>
            </a:r>
            <a:r>
              <a:rPr lang="en-US" sz="2800" dirty="0" err="1"/>
              <a:t>Skarrup</a:t>
            </a:r>
            <a:br>
              <a:rPr lang="en-US" sz="2800" dirty="0"/>
            </a:br>
            <a:r>
              <a:rPr lang="en-US" sz="2800" dirty="0"/>
              <a:t>Cheryl </a:t>
            </a:r>
            <a:r>
              <a:rPr lang="en-US" sz="2800" dirty="0" err="1"/>
              <a:t>Sobeski</a:t>
            </a:r>
            <a:r>
              <a:rPr lang="en-US" sz="2800" dirty="0"/>
              <a:t>-Reedy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Chair: Sara Jacobson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738B3C8-2472-9D7C-05F3-E321DB50B4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090" r="14090"/>
          <a:stretch/>
        </p:blipFill>
        <p:spPr/>
      </p:pic>
    </p:spTree>
    <p:extLst>
      <p:ext uri="{BB962C8B-B14F-4D97-AF65-F5344CB8AC3E}">
        <p14:creationId xmlns:p14="http://schemas.microsoft.com/office/powerpoint/2010/main" val="387515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A8AF5-09B8-C7DB-CEFA-6509CB98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0361-7949-4D39-BB3A-D658CCC2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gets funding?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B975F-07F1-A2BB-E63E-B496DA38E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COUNTY IS ELIGIBLE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F0A0F1B2-134A-903D-4AF2-1865E5D833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5046" b="15046"/>
          <a:stretch/>
        </p:blipFill>
        <p:spPr/>
      </p:pic>
    </p:spTree>
    <p:extLst>
      <p:ext uri="{BB962C8B-B14F-4D97-AF65-F5344CB8AC3E}">
        <p14:creationId xmlns:p14="http://schemas.microsoft.com/office/powerpoint/2010/main" val="2017634262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A8AF5-09B8-C7DB-CEFA-6509CB98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0361-7949-4D39-BB3A-D658CCC2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funding for?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B975F-07F1-A2BB-E63E-B496DA38E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INDIGENT DEFENSE-&gt; SO NOT JUST PD OFFICES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F0A0F1B2-134A-903D-4AF2-1865E5D833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5046" b="15046"/>
          <a:stretch/>
        </p:blipFill>
        <p:spPr/>
      </p:pic>
    </p:spTree>
    <p:extLst>
      <p:ext uri="{BB962C8B-B14F-4D97-AF65-F5344CB8AC3E}">
        <p14:creationId xmlns:p14="http://schemas.microsoft.com/office/powerpoint/2010/main" val="1618703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6654-0C52-B309-B287-DCD191AB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54EF62-25FE-1502-341A-E039FF0E782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The applications are open now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Recommended </a:t>
            </a:r>
            <a:r>
              <a:rPr lang="en-US" sz="2400" b="1" dirty="0" err="1"/>
              <a:t>eGrants</a:t>
            </a:r>
            <a:r>
              <a:rPr lang="en-US" sz="2400" b="1" dirty="0"/>
              <a:t> registration date = 5/9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Submit applications by 5/23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18 month projects, running from 7/1/24 through 12/31/ 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0C6C8-BBF8-D6DB-5F26-A9F1C44B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3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6654-0C52-B309-B287-DCD191AB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1456238"/>
            <a:ext cx="5168348" cy="3710115"/>
          </a:xfrm>
        </p:spPr>
        <p:txBody>
          <a:bodyPr/>
          <a:lstStyle/>
          <a:p>
            <a:r>
              <a:rPr lang="en-US" dirty="0"/>
              <a:t>Eligible to fund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seE</a:t>
            </a:r>
            <a:r>
              <a:rPr lang="en-US" dirty="0"/>
              <a:t> FUNDING FRAMEWORK FOR DETAILS)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54EF62-25FE-1502-341A-E039FF0E782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06591" y="102442"/>
            <a:ext cx="5461153" cy="6177587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a. </a:t>
            </a:r>
            <a:r>
              <a:rPr lang="en-US" sz="21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Salaries and benefits for FT &amp; PT staff</a:t>
            </a:r>
          </a:p>
          <a:p>
            <a:r>
              <a:rPr lang="en-US" sz="21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b. Recruitment, promotion, retention (including bonuses) </a:t>
            </a:r>
          </a:p>
          <a:p>
            <a:r>
              <a:rPr lang="en-US" sz="21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c. Data collection like case management</a:t>
            </a:r>
          </a:p>
          <a:p>
            <a:r>
              <a:rPr lang="en-US" sz="21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d. Training &amp; professional development</a:t>
            </a:r>
          </a:p>
          <a:p>
            <a:r>
              <a:rPr lang="en-US" sz="210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e.</a:t>
            </a:r>
            <a:r>
              <a:rPr lang="en-US" sz="21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Obtaining technical assistance </a:t>
            </a:r>
          </a:p>
          <a:p>
            <a:r>
              <a:rPr lang="en-US" sz="21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f. Travel </a:t>
            </a:r>
          </a:p>
          <a:p>
            <a:r>
              <a:rPr lang="en-US" sz="21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g. Supplies &amp; equipment</a:t>
            </a:r>
          </a:p>
          <a:p>
            <a:r>
              <a:rPr lang="en-US" sz="21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h. Any other costs associated with gaps or needs identified by the county in consultation with those providing indigent defense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0C6C8-BBF8-D6DB-5F26-A9F1C44B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F92924-243E-4C73-8BD6-689D14A495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D389B5-45E8-4EA7-B5A7-604FF249CF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D54F37A-6805-42D4-9FB4-3CFF01A7B9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{B5390130-F94E-466E-9FB9-049AFF9D40EB}tf89309463_win32</Template>
  <TotalTime>45</TotalTime>
  <Words>577</Words>
  <Application>Microsoft Office PowerPoint</Application>
  <PresentationFormat>Widescreen</PresentationFormat>
  <Paragraphs>69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</vt:lpstr>
      <vt:lpstr>Avenir Next LT Pro Light</vt:lpstr>
      <vt:lpstr>Calibri</vt:lpstr>
      <vt:lpstr>Verdana</vt:lpstr>
      <vt:lpstr>GradientRiseVTI</vt:lpstr>
      <vt:lpstr>Indigent Defense  Advisory Committee &amp;  Grant fund Overview </vt:lpstr>
      <vt:lpstr>Brief history</vt:lpstr>
      <vt:lpstr>Brief history</vt:lpstr>
      <vt:lpstr>What PDs are on the IDAC</vt:lpstr>
      <vt:lpstr>What PDs are on the IDAC  Julie Burke  Sam Encarnacion Autumn Johnson Christine Lora Kate Parker Ted Skarrup Cheryl Sobeski-Reedy  Chair: Sara Jacobson</vt:lpstr>
      <vt:lpstr>Who gets funding?</vt:lpstr>
      <vt:lpstr>What is funding for?</vt:lpstr>
      <vt:lpstr>IMPORTANT DATES</vt:lpstr>
      <vt:lpstr>Eligible to fund  (seE FUNDING FRAMEWORK FOR DETAILS)</vt:lpstr>
      <vt:lpstr>faq</vt:lpstr>
      <vt:lpstr>How do I…?</vt:lpstr>
      <vt:lpstr>How do I…?</vt:lpstr>
      <vt:lpstr>To LEARN more</vt:lpstr>
      <vt:lpstr>Will there be more Money?</vt:lpstr>
      <vt:lpstr>Will there be more Money?</vt:lpstr>
      <vt:lpstr>Indigent Defense  Advisory Committee &amp;  Grant fund chiefs’ forum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Indigent Defense  Advisory Committee &amp;  Grant fund Overview </dc:title>
  <dc:creator>Sara E. Jacobson</dc:creator>
  <cp:lastModifiedBy>Sara E. Jacobson</cp:lastModifiedBy>
  <cp:revision>2</cp:revision>
  <dcterms:created xsi:type="dcterms:W3CDTF">2024-05-02T16:55:51Z</dcterms:created>
  <dcterms:modified xsi:type="dcterms:W3CDTF">2024-05-02T17:41:43Z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