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312" r:id="rId3"/>
    <p:sldId id="320" r:id="rId4"/>
    <p:sldId id="326" r:id="rId5"/>
    <p:sldId id="321" r:id="rId6"/>
    <p:sldId id="330" r:id="rId7"/>
    <p:sldId id="318" r:id="rId8"/>
    <p:sldId id="328" r:id="rId9"/>
    <p:sldId id="329" r:id="rId10"/>
    <p:sldId id="336" r:id="rId11"/>
    <p:sldId id="327" r:id="rId12"/>
    <p:sldId id="322" r:id="rId13"/>
    <p:sldId id="342" r:id="rId14"/>
    <p:sldId id="331" r:id="rId15"/>
    <p:sldId id="325" r:id="rId16"/>
    <p:sldId id="324" r:id="rId17"/>
    <p:sldId id="314" r:id="rId18"/>
    <p:sldId id="337" r:id="rId19"/>
    <p:sldId id="316" r:id="rId20"/>
    <p:sldId id="332" r:id="rId21"/>
    <p:sldId id="333" r:id="rId22"/>
    <p:sldId id="334" r:id="rId23"/>
    <p:sldId id="335" r:id="rId24"/>
    <p:sldId id="341" r:id="rId25"/>
    <p:sldId id="338" r:id="rId26"/>
    <p:sldId id="339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648" y="4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1971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/>
            <a:t>PDAP founded</a:t>
          </a: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Early 2000s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/>
            <a:t>PCCD funding for training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/>
            <a:t>PCCD additional grant $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/>
            <a:t>Ira </a:t>
          </a:r>
          <a:r>
            <a:rPr lang="en-US" dirty="0" err="1"/>
            <a:t>Mickenburg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C93C47BD-8FC8-4011-B128-6E737464116D}">
      <dgm:prSet phldrT="[Text]"/>
      <dgm:spPr/>
      <dgm:t>
        <a:bodyPr/>
        <a:lstStyle/>
        <a:p>
          <a:r>
            <a:rPr lang="en-US" dirty="0"/>
            <a:t>Following 1968 evaluation of indigent defense</a:t>
          </a:r>
        </a:p>
      </dgm:t>
    </dgm:pt>
    <dgm:pt modelId="{A41A4717-6482-4969-BC6E-F152917D277F}" type="parTrans" cxnId="{5D690BA0-E058-48B3-B7BC-C6A88C0314D7}">
      <dgm:prSet/>
      <dgm:spPr/>
      <dgm:t>
        <a:bodyPr/>
        <a:lstStyle/>
        <a:p>
          <a:endParaRPr lang="en-US"/>
        </a:p>
      </dgm:t>
    </dgm:pt>
    <dgm:pt modelId="{33B13626-12BD-420D-87D3-113D346CCA98}" type="sibTrans" cxnId="{5D690BA0-E058-48B3-B7BC-C6A88C0314D7}">
      <dgm:prSet/>
      <dgm:spPr/>
      <dgm:t>
        <a:bodyPr/>
        <a:lstStyle/>
        <a:p>
          <a:endParaRPr lang="en-US"/>
        </a:p>
      </dgm:t>
    </dgm:pt>
    <dgm:pt modelId="{2C1F3B3C-093B-4A8B-AB34-79CF06147EE4}">
      <dgm:prSet phldrT="[Text]"/>
      <dgm:spPr/>
      <dgm:t>
        <a:bodyPr/>
        <a:lstStyle/>
        <a:p>
          <a:r>
            <a:rPr lang="en-US" dirty="0"/>
            <a:t>Hire ED of Training</a:t>
          </a:r>
        </a:p>
      </dgm:t>
    </dgm:pt>
    <dgm:pt modelId="{B342FEE4-410D-414F-BF41-DBB04EDF02ED}" type="parTrans" cxnId="{129CDDC8-DDF7-475C-BED2-05A049C7ABB9}">
      <dgm:prSet/>
      <dgm:spPr/>
      <dgm:t>
        <a:bodyPr/>
        <a:lstStyle/>
        <a:p>
          <a:endParaRPr lang="en-US"/>
        </a:p>
      </dgm:t>
    </dgm:pt>
    <dgm:pt modelId="{BDA5D0C0-384B-4E22-977B-0B383D5B282B}" type="sibTrans" cxnId="{129CDDC8-DDF7-475C-BED2-05A049C7ABB9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DE29A027-B236-4066-9509-B3BC2AC077C7}" type="presOf" srcId="{2C1F3B3C-093B-4A8B-AB34-79CF06147EE4}" destId="{69C28D3B-E083-42DF-9EA0-916CA12125A9}" srcOrd="0" destOrd="1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5E342634-BF82-4368-965F-B252D02C686D}" type="presOf" srcId="{2C1F3B3C-093B-4A8B-AB34-79CF06147EE4}" destId="{843715D2-C2C2-41EB-BDA3-21230FBA46DB}" srcOrd="1" destOrd="1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0F097A73-8E5A-44CC-8D21-964925947E89}" type="presOf" srcId="{C93C47BD-8FC8-4011-B128-6E737464116D}" destId="{96015622-8A46-45CF-A72A-2856B699B374}" srcOrd="0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FADF69B-5B3E-4EE7-AB30-230682195680}" type="presOf" srcId="{C93C47BD-8FC8-4011-B128-6E737464116D}" destId="{BFE859F2-A9E8-4F95-9161-8EC68F2D30C4}" srcOrd="1" destOrd="1" presId="urn:microsoft.com/office/officeart/2005/8/layout/hProcess4"/>
    <dgm:cxn modelId="{5D690BA0-E058-48B3-B7BC-C6A88C0314D7}" srcId="{FB986F71-3126-4196-BD30-74AEDC39A1CA}" destId="{C93C47BD-8FC8-4011-B128-6E737464116D}" srcOrd="1" destOrd="0" parTransId="{A41A4717-6482-4969-BC6E-F152917D277F}" sibTransId="{33B13626-12BD-420D-87D3-113D346CCA98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7EBBAEC4-0282-4F3E-860C-A6A26E3998F2}" type="presOf" srcId="{65B6D8B9-E558-4264-B37F-7B4B2A8896DF}" destId="{E83793B4-2C5C-4D90-82FA-E5EE4745664D}" srcOrd="0" destOrd="1" presId="urn:microsoft.com/office/officeart/2005/8/layout/hProcess4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129CDDC8-DDF7-475C-BED2-05A049C7ABB9}" srcId="{58828492-5CEF-4AFE-95CB-5D7E6A18158B}" destId="{2C1F3B3C-093B-4A8B-AB34-79CF06147EE4}" srcOrd="1" destOrd="0" parTransId="{B342FEE4-410D-414F-BF41-DBB04EDF02ED}" sibTransId="{BDA5D0C0-384B-4E22-977B-0B383D5B282B}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835CA1EF-8C73-4A92-AB14-7F18CFCB3BBE}" type="presOf" srcId="{65B6D8B9-E558-4264-B37F-7B4B2A8896DF}" destId="{67FFE978-6FBE-4424-80BE-B9E4B4DD0695}" srcOrd="1" destOrd="1" presId="urn:microsoft.com/office/officeart/2005/8/layout/hProcess4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28056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PDAP founded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Following 1968 evaluation of indigent defense</a:t>
          </a:r>
        </a:p>
      </dsp:txBody>
      <dsp:txXfrm>
        <a:off x="326960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630465" y="1443734"/>
          <a:ext cx="2822573" cy="2822573"/>
        </a:xfrm>
        <a:prstGeom prst="leftCircularArrow">
          <a:avLst>
            <a:gd name="adj1" fmla="val 3600"/>
            <a:gd name="adj2" fmla="val 447746"/>
            <a:gd name="adj3" fmla="val 2223256"/>
            <a:gd name="adj4" fmla="val 9024489"/>
            <a:gd name="adj5" fmla="val 42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823796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1971</a:t>
          </a:r>
        </a:p>
      </dsp:txBody>
      <dsp:txXfrm>
        <a:off x="849105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480609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PCCD funding for training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Ira </a:t>
          </a:r>
          <a:r>
            <a:rPr lang="en-US" sz="2300" kern="1200" dirty="0" err="1"/>
            <a:t>Mickenburg</a:t>
          </a:r>
          <a:endParaRPr lang="en-US" sz="2300" kern="1200" dirty="0"/>
        </a:p>
      </dsp:txBody>
      <dsp:txXfrm>
        <a:off x="3527009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810143" y="-230563"/>
          <a:ext cx="3134934" cy="3134934"/>
        </a:xfrm>
        <a:prstGeom prst="circularArrow">
          <a:avLst>
            <a:gd name="adj1" fmla="val 3241"/>
            <a:gd name="adj2" fmla="val 399706"/>
            <a:gd name="adj3" fmla="val 19424783"/>
            <a:gd name="adj4" fmla="val 12575511"/>
            <a:gd name="adj5" fmla="val 378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4023845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Early 2000s</a:t>
          </a:r>
        </a:p>
      </dsp:txBody>
      <dsp:txXfrm>
        <a:off x="4049154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680659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PCCD additional grant $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Hire ED of Training</a:t>
          </a:r>
        </a:p>
      </dsp:txBody>
      <dsp:txXfrm>
        <a:off x="6727059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7223895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2020</a:t>
          </a:r>
        </a:p>
      </dsp:txBody>
      <dsp:txXfrm>
        <a:off x="7249204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actlawy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apublicdefenders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LBFC042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Up with PDAP?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Sara Jacobson, executive director of training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17" y="914400"/>
            <a:ext cx="3596607" cy="1371600"/>
          </a:xfrm>
        </p:spPr>
        <p:txBody>
          <a:bodyPr/>
          <a:lstStyle/>
          <a:p>
            <a:r>
              <a:rPr lang="en-US" sz="4400" dirty="0"/>
              <a:t>Upcoming </a:t>
            </a:r>
            <a:br>
              <a:rPr lang="en-US" sz="4400" dirty="0"/>
            </a:br>
            <a:r>
              <a:rPr lang="en-US" sz="4400" dirty="0"/>
              <a:t>trainings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031" y="2667000"/>
            <a:ext cx="4107981" cy="3886200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233" y="682421"/>
            <a:ext cx="5359162" cy="5334000"/>
          </a:xfrm>
          <a:prstGeom prst="rect">
            <a:avLst/>
          </a:prstGeom>
          <a:noFill/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FE1478-E962-493A-A47B-002B81B81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1" y="2667000"/>
            <a:ext cx="4107980" cy="3606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483C8-748E-4B7C-997E-2E5B46D5BDA4}"/>
              </a:ext>
            </a:extLst>
          </p:cNvPr>
          <p:cNvSpPr txBox="1"/>
          <p:nvPr/>
        </p:nvSpPr>
        <p:spPr>
          <a:xfrm>
            <a:off x="1167524" y="276839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July 14,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5E1C6-907B-423D-954C-46E41F09162A}"/>
              </a:ext>
            </a:extLst>
          </p:cNvPr>
          <p:cNvSpPr txBox="1"/>
          <p:nvPr/>
        </p:nvSpPr>
        <p:spPr>
          <a:xfrm>
            <a:off x="5789612" y="6088930"/>
            <a:ext cx="491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https://tactlawyer.com/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76808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74401" y="616921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GOALS</a:t>
            </a:r>
            <a:endParaRPr lang="en-US" sz="4800" dirty="0"/>
          </a:p>
        </p:txBody>
      </p:sp>
      <p:pic>
        <p:nvPicPr>
          <p:cNvPr id="3" name="Content Placeholder 2" descr="Train with solid fill">
            <a:extLst>
              <a:ext uri="{FF2B5EF4-FFF2-40B4-BE49-F238E27FC236}">
                <a16:creationId xmlns:a16="http://schemas.microsoft.com/office/drawing/2014/main" id="{76543633-A0F9-4692-8055-C32368780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856" y="2786954"/>
            <a:ext cx="1540669" cy="1540669"/>
          </a:xfrm>
        </p:spPr>
      </p:pic>
      <p:pic>
        <p:nvPicPr>
          <p:cNvPr id="5" name="Graphic 4" descr="Megaphone with solid fill">
            <a:extLst>
              <a:ext uri="{FF2B5EF4-FFF2-40B4-BE49-F238E27FC236}">
                <a16:creationId xmlns:a16="http://schemas.microsoft.com/office/drawing/2014/main" id="{7232836E-66BE-4134-8C8B-8A842DD7F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412" y="2628900"/>
            <a:ext cx="1600200" cy="1600200"/>
          </a:xfrm>
          <a:prstGeom prst="rect">
            <a:avLst/>
          </a:prstGeom>
        </p:spPr>
      </p:pic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1DA091B2-165A-40A4-AA29-AB29D1367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2502" y="2734864"/>
            <a:ext cx="1447800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E3821-D5C1-41E1-8A3D-F3B06FE11C23}"/>
              </a:ext>
            </a:extLst>
          </p:cNvPr>
          <p:cNvSpPr txBox="1"/>
          <p:nvPr/>
        </p:nvSpPr>
        <p:spPr>
          <a:xfrm>
            <a:off x="2224083" y="4448710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Training to as many PDs as possible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F9025-9CD1-485E-9F9E-04B634747871}"/>
              </a:ext>
            </a:extLst>
          </p:cNvPr>
          <p:cNvSpPr txBox="1"/>
          <p:nvPr/>
        </p:nvSpPr>
        <p:spPr>
          <a:xfrm>
            <a:off x="5422105" y="4476750"/>
            <a:ext cx="1344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Support &amp; Connect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50CDE-0189-4CF8-9AFA-B4D30DAEA4CC}"/>
              </a:ext>
            </a:extLst>
          </p:cNvPr>
          <p:cNvSpPr txBox="1"/>
          <p:nvPr/>
        </p:nvSpPr>
        <p:spPr>
          <a:xfrm>
            <a:off x="8380412" y="4322861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Public Defenders’ Voices</a:t>
            </a:r>
          </a:p>
        </p:txBody>
      </p:sp>
    </p:spTree>
    <p:extLst>
      <p:ext uri="{BB962C8B-B14F-4D97-AF65-F5344CB8AC3E}">
        <p14:creationId xmlns:p14="http://schemas.microsoft.com/office/powerpoint/2010/main" val="741513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17" y="762000"/>
            <a:ext cx="3596607" cy="1371600"/>
          </a:xfrm>
        </p:spPr>
        <p:txBody>
          <a:bodyPr/>
          <a:lstStyle/>
          <a:p>
            <a:r>
              <a:rPr lang="en-US" sz="4400" dirty="0"/>
              <a:t>support &amp; connection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802" y="2438400"/>
            <a:ext cx="5185410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Website: </a:t>
            </a:r>
            <a:r>
              <a:rPr lang="en-US" sz="2800" dirty="0">
                <a:hlinkClick r:id="rId2"/>
              </a:rPr>
              <a:t>https://www.papublicdefenders.com/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Password = D3f3nd3r2021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Checklists, Forms, &amp; Manuals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Narrated PPTs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Events &amp; Job Postings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65812" y="914400"/>
            <a:ext cx="533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19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E45CFF-BE0A-4DF9-AC39-7A055830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/>
          <a:lstStyle/>
          <a:p>
            <a:r>
              <a:rPr lang="en-US" dirty="0"/>
              <a:t>TWO NEW INITIATIVES…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F22F48F-8F00-4A11-BBB9-055CB33BF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Monthly Shout Out</a:t>
            </a:r>
          </a:p>
          <a:p>
            <a:pPr marL="342900" indent="-342900">
              <a:buAutoNum type="arabicPeriod"/>
            </a:pPr>
            <a:r>
              <a:rPr lang="en-US" dirty="0"/>
              <a:t>End of the year new attorney award (0-2) + intermediate (2- 5)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F00BE28-42B8-45C9-92C7-6374FB847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814" y="685800"/>
            <a:ext cx="5334000" cy="5334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06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17" y="762000"/>
            <a:ext cx="3596607" cy="1371600"/>
          </a:xfrm>
        </p:spPr>
        <p:txBody>
          <a:bodyPr/>
          <a:lstStyle/>
          <a:p>
            <a:r>
              <a:rPr lang="en-US" sz="4400" dirty="0"/>
              <a:t>support &amp; connection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176" y="2286000"/>
            <a:ext cx="4159436" cy="5257800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Listservs -465 total ppl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Chiefs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Assistants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ACCR – (177)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Generalposting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Next up - Support staff?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4812" y="685800"/>
            <a:ext cx="533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179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74401" y="616921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GOALS</a:t>
            </a:r>
            <a:endParaRPr lang="en-US" sz="4800" dirty="0"/>
          </a:p>
        </p:txBody>
      </p:sp>
      <p:pic>
        <p:nvPicPr>
          <p:cNvPr id="3" name="Content Placeholder 2" descr="Train with solid fill">
            <a:extLst>
              <a:ext uri="{FF2B5EF4-FFF2-40B4-BE49-F238E27FC236}">
                <a16:creationId xmlns:a16="http://schemas.microsoft.com/office/drawing/2014/main" id="{76543633-A0F9-4692-8055-C32368780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856" y="2786954"/>
            <a:ext cx="1540669" cy="1540669"/>
          </a:xfrm>
        </p:spPr>
      </p:pic>
      <p:pic>
        <p:nvPicPr>
          <p:cNvPr id="5" name="Graphic 4" descr="Megaphone with solid fill">
            <a:extLst>
              <a:ext uri="{FF2B5EF4-FFF2-40B4-BE49-F238E27FC236}">
                <a16:creationId xmlns:a16="http://schemas.microsoft.com/office/drawing/2014/main" id="{7232836E-66BE-4134-8C8B-8A842DD7F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412" y="2628900"/>
            <a:ext cx="1600200" cy="1600200"/>
          </a:xfrm>
          <a:prstGeom prst="rect">
            <a:avLst/>
          </a:prstGeom>
        </p:spPr>
      </p:pic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1DA091B2-165A-40A4-AA29-AB29D1367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2502" y="2734864"/>
            <a:ext cx="1447800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E3821-D5C1-41E1-8A3D-F3B06FE11C23}"/>
              </a:ext>
            </a:extLst>
          </p:cNvPr>
          <p:cNvSpPr txBox="1"/>
          <p:nvPr/>
        </p:nvSpPr>
        <p:spPr>
          <a:xfrm>
            <a:off x="2224083" y="4448710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Training to as many PDs as possible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F9025-9CD1-485E-9F9E-04B634747871}"/>
              </a:ext>
            </a:extLst>
          </p:cNvPr>
          <p:cNvSpPr txBox="1"/>
          <p:nvPr/>
        </p:nvSpPr>
        <p:spPr>
          <a:xfrm>
            <a:off x="5422105" y="4476750"/>
            <a:ext cx="1344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Support &amp; Connect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50CDE-0189-4CF8-9AFA-B4D30DAEA4CC}"/>
              </a:ext>
            </a:extLst>
          </p:cNvPr>
          <p:cNvSpPr txBox="1"/>
          <p:nvPr/>
        </p:nvSpPr>
        <p:spPr>
          <a:xfrm>
            <a:off x="8380412" y="4322861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Public Defenders’ Voices</a:t>
            </a:r>
          </a:p>
        </p:txBody>
      </p:sp>
    </p:spTree>
    <p:extLst>
      <p:ext uri="{BB962C8B-B14F-4D97-AF65-F5344CB8AC3E}">
        <p14:creationId xmlns:p14="http://schemas.microsoft.com/office/powerpoint/2010/main" val="326129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17" y="762000"/>
            <a:ext cx="3596607" cy="1371600"/>
          </a:xfrm>
        </p:spPr>
        <p:txBody>
          <a:bodyPr/>
          <a:lstStyle/>
          <a:p>
            <a:r>
              <a:rPr lang="en-US" sz="4400" dirty="0"/>
              <a:t>elevating PD voices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702" y="2743200"/>
            <a:ext cx="4159436" cy="3810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PDAP Committees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84812" y="685800"/>
            <a:ext cx="533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65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PDAP Committees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69E4B-CA00-493E-B002-DC09B3021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B803E-1F11-41CA-A1D9-2ECCE9948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PDAP asked to sign on or give input</a:t>
            </a:r>
          </a:p>
          <a:p>
            <a:r>
              <a:rPr lang="en-US" dirty="0"/>
              <a:t>Juvenile Justice Task Force</a:t>
            </a:r>
          </a:p>
          <a:p>
            <a:r>
              <a:rPr lang="en-US" dirty="0"/>
              <a:t>HR 111 + HB 488, 659, 979, 1064, 1095, 1587, 1590</a:t>
            </a:r>
          </a:p>
          <a:p>
            <a:r>
              <a:rPr lang="en-US" dirty="0"/>
              <a:t>SB 81, 411, 516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5AC46-C25C-4553-979A-3A13C8826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766743-D0E6-47F1-83B3-8EA50C11B0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PDAP Committees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69E4B-CA00-493E-B002-DC09B3021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B803E-1F11-41CA-A1D9-2ECCE994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1" y="2743200"/>
            <a:ext cx="4416552" cy="4038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PDAP asked to sign on or give input</a:t>
            </a:r>
          </a:p>
          <a:p>
            <a:r>
              <a:rPr lang="en-US" dirty="0"/>
              <a:t>Juvenile Justice Task Force</a:t>
            </a:r>
          </a:p>
          <a:p>
            <a:r>
              <a:rPr lang="en-US" dirty="0"/>
              <a:t>Fines &amp; costs</a:t>
            </a:r>
          </a:p>
          <a:p>
            <a:r>
              <a:rPr lang="en-US" dirty="0"/>
              <a:t>Public hearings for paroled ppl set to live in group homes</a:t>
            </a:r>
          </a:p>
          <a:p>
            <a:r>
              <a:rPr lang="en-US" dirty="0"/>
              <a:t>Expansion of definition of exigent circumstances – all automobiles</a:t>
            </a:r>
          </a:p>
          <a:p>
            <a:r>
              <a:rPr lang="en-US" dirty="0"/>
              <a:t>Reduction of Gun </a:t>
            </a:r>
            <a:r>
              <a:rPr lang="en-US" dirty="0" err="1"/>
              <a:t>lincensure</a:t>
            </a:r>
            <a:r>
              <a:rPr lang="en-US" dirty="0"/>
              <a:t>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5AC46-C25C-4553-979A-3A13C8826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766743-D0E6-47F1-83B3-8EA50C11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860" y="2743201"/>
            <a:ext cx="4797551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SB 658</a:t>
            </a:r>
          </a:p>
          <a:p>
            <a:r>
              <a:rPr lang="en-US" dirty="0"/>
              <a:t>Interbranch Commission</a:t>
            </a:r>
          </a:p>
          <a:p>
            <a:r>
              <a:rPr lang="en-US" dirty="0"/>
              <a:t>An Indigent Defense Commission?</a:t>
            </a:r>
          </a:p>
        </p:txBody>
      </p:sp>
    </p:spTree>
    <p:extLst>
      <p:ext uri="{BB962C8B-B14F-4D97-AF65-F5344CB8AC3E}">
        <p14:creationId xmlns:p14="http://schemas.microsoft.com/office/powerpoint/2010/main" val="39561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elp with solid fill">
            <a:extLst>
              <a:ext uri="{FF2B5EF4-FFF2-40B4-BE49-F238E27FC236}">
                <a16:creationId xmlns:a16="http://schemas.microsoft.com/office/drawing/2014/main" id="{871DCB82-DDB7-47EF-870F-7C543F8EF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812" y="8382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 little history…</a:t>
            </a:r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12177"/>
              </p:ext>
            </p:extLst>
          </p:nvPr>
        </p:nvGraphicFramePr>
        <p:xfrm>
          <a:off x="1522413" y="1905000"/>
          <a:ext cx="96773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C6CF4-EDEB-4539-A36D-E0355B626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18C6CF4-EDEB-4539-A36D-E0355B626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015622-8A46-45CF-A72A-2856B699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6015622-8A46-45CF-A72A-2856B699B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63D16E-EEE6-4267-97EA-5AD7D2BC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A63D16E-EEE6-4267-97EA-5AD7D2BC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9D1FDE-4DD7-4FA5-8C70-0C747477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029D1FDE-4DD7-4FA5-8C70-0C747477B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3793B4-2C5C-4D90-82FA-E5EE47456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83793B4-2C5C-4D90-82FA-E5EE47456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2A0ADB-DCE3-4BF4-9952-039486577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DC2A0ADB-DCE3-4BF4-9952-039486577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7F5837-10E2-4FFC-A492-DB8A19EF4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047F5837-10E2-4FFC-A492-DB8A19EF4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C28D3B-E083-42DF-9EA0-916CA1212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9C28D3B-E083-42DF-9EA0-916CA1212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Up with PDAP?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Sara Jacobson, executive director of training</a:t>
            </a:r>
          </a:p>
        </p:txBody>
      </p:sp>
    </p:spTree>
    <p:extLst>
      <p:ext uri="{BB962C8B-B14F-4D97-AF65-F5344CB8AC3E}">
        <p14:creationId xmlns:p14="http://schemas.microsoft.com/office/powerpoint/2010/main" val="28524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of data &amp; standards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Sara Jacobson, executive director of training</a:t>
            </a:r>
          </a:p>
        </p:txBody>
      </p:sp>
    </p:spTree>
    <p:extLst>
      <p:ext uri="{BB962C8B-B14F-4D97-AF65-F5344CB8AC3E}">
        <p14:creationId xmlns:p14="http://schemas.microsoft.com/office/powerpoint/2010/main" val="24033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4F1A-127E-4DEC-AA32-C3DC1F57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Ongoing LBFC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EBDC-8E02-4A64-BBFC-1C493996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2819400"/>
            <a:ext cx="9829799" cy="4114801"/>
          </a:xfrm>
        </p:spPr>
        <p:txBody>
          <a:bodyPr/>
          <a:lstStyle/>
          <a:p>
            <a:r>
              <a:rPr lang="en-US" sz="4000" dirty="0"/>
              <a:t>Pennsylvania County Public Defender Office Survey link: </a:t>
            </a:r>
          </a:p>
          <a:p>
            <a:r>
              <a:rPr lang="en-US" sz="4000" dirty="0">
                <a:hlinkClick r:id="rId2"/>
              </a:rPr>
              <a:t>https://www.surveymonkey.com/r/LBFC0421</a:t>
            </a:r>
            <a:r>
              <a:rPr lang="en-US" sz="4000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6191-D058-448B-A17C-C243AB5E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26B7-3D73-4673-8C52-1AAA4B0B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 658</a:t>
            </a:r>
          </a:p>
          <a:p>
            <a:pPr lvl="1"/>
            <a:r>
              <a:rPr lang="en-US" dirty="0"/>
              <a:t>Training Center – fiscal note $1,559,245 </a:t>
            </a:r>
          </a:p>
          <a:p>
            <a:pPr lvl="1"/>
            <a:r>
              <a:rPr lang="en-US" dirty="0"/>
              <a:t>Passed out of committee but funding zeroed out</a:t>
            </a:r>
          </a:p>
          <a:p>
            <a:r>
              <a:rPr lang="en-US" dirty="0"/>
              <a:t>Interbranch Commission Proposal</a:t>
            </a:r>
          </a:p>
          <a:p>
            <a:pPr lvl="1"/>
            <a:r>
              <a:rPr lang="en-US" dirty="0"/>
              <a:t>Office of Indigent Defense</a:t>
            </a:r>
          </a:p>
          <a:p>
            <a:pPr lvl="1"/>
            <a:r>
              <a:rPr lang="en-US" dirty="0"/>
              <a:t>4 Divisions: Capital, </a:t>
            </a:r>
            <a:r>
              <a:rPr lang="en-US" dirty="0" err="1"/>
              <a:t>Appeallate</a:t>
            </a:r>
            <a:r>
              <a:rPr lang="en-US" dirty="0"/>
              <a:t>, Juvenile support, Training &amp; Data</a:t>
            </a:r>
          </a:p>
          <a:p>
            <a:pPr lvl="1"/>
            <a:r>
              <a:rPr lang="en-US" dirty="0"/>
              <a:t>$4,250,000 staff +  up to $2,254,111 office  + 1,500,000 to increase Philly Defender capital case representation  (total ask = $7,500,000 +)</a:t>
            </a:r>
          </a:p>
        </p:txBody>
      </p:sp>
    </p:spTree>
    <p:extLst>
      <p:ext uri="{BB962C8B-B14F-4D97-AF65-F5344CB8AC3E}">
        <p14:creationId xmlns:p14="http://schemas.microsoft.com/office/powerpoint/2010/main" val="41339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74401" y="616921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PDAP Proposal</a:t>
            </a:r>
            <a:endParaRPr lang="en-US" sz="4800" dirty="0"/>
          </a:p>
        </p:txBody>
      </p:sp>
      <p:pic>
        <p:nvPicPr>
          <p:cNvPr id="3" name="Content Placeholder 2" descr="Money outline">
            <a:extLst>
              <a:ext uri="{FF2B5EF4-FFF2-40B4-BE49-F238E27FC236}">
                <a16:creationId xmlns:a16="http://schemas.microsoft.com/office/drawing/2014/main" id="{76543633-A0F9-4692-8055-C32368780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54856" y="2786954"/>
            <a:ext cx="1540669" cy="1540669"/>
          </a:xfrm>
        </p:spPr>
      </p:pic>
      <p:pic>
        <p:nvPicPr>
          <p:cNvPr id="5" name="Graphic 4" descr="Jail Break outline">
            <a:extLst>
              <a:ext uri="{FF2B5EF4-FFF2-40B4-BE49-F238E27FC236}">
                <a16:creationId xmlns:a16="http://schemas.microsoft.com/office/drawing/2014/main" id="{7232836E-66BE-4134-8C8B-8A842DD7F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0412" y="2628900"/>
            <a:ext cx="1600200" cy="1600200"/>
          </a:xfrm>
          <a:prstGeom prst="rect">
            <a:avLst/>
          </a:prstGeom>
        </p:spPr>
      </p:pic>
      <p:pic>
        <p:nvPicPr>
          <p:cNvPr id="7" name="Graphic 6" descr="Train outline">
            <a:extLst>
              <a:ext uri="{FF2B5EF4-FFF2-40B4-BE49-F238E27FC236}">
                <a16:creationId xmlns:a16="http://schemas.microsoft.com/office/drawing/2014/main" id="{1DA091B2-165A-40A4-AA29-AB29D1367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22105" y="2777429"/>
            <a:ext cx="1447800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E3821-D5C1-41E1-8A3D-F3B06FE11C23}"/>
              </a:ext>
            </a:extLst>
          </p:cNvPr>
          <p:cNvSpPr txBox="1"/>
          <p:nvPr/>
        </p:nvSpPr>
        <p:spPr>
          <a:xfrm>
            <a:off x="2224083" y="4448710"/>
            <a:ext cx="16771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Direct funding to county PD offices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F9025-9CD1-485E-9F9E-04B634747871}"/>
              </a:ext>
            </a:extLst>
          </p:cNvPr>
          <p:cNvSpPr txBox="1"/>
          <p:nvPr/>
        </p:nvSpPr>
        <p:spPr>
          <a:xfrm>
            <a:off x="5422105" y="4476750"/>
            <a:ext cx="1344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Fully fund PDAP as org. to train PDs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50CDE-0189-4CF8-9AFA-B4D30DAEA4CC}"/>
              </a:ext>
            </a:extLst>
          </p:cNvPr>
          <p:cNvSpPr txBox="1"/>
          <p:nvPr/>
        </p:nvSpPr>
        <p:spPr>
          <a:xfrm>
            <a:off x="8380412" y="4468117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Indigent Defense Commission</a:t>
            </a:r>
          </a:p>
        </p:txBody>
      </p:sp>
    </p:spTree>
    <p:extLst>
      <p:ext uri="{BB962C8B-B14F-4D97-AF65-F5344CB8AC3E}">
        <p14:creationId xmlns:p14="http://schemas.microsoft.com/office/powerpoint/2010/main" val="99666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elp with solid fill">
            <a:extLst>
              <a:ext uri="{FF2B5EF4-FFF2-40B4-BE49-F238E27FC236}">
                <a16:creationId xmlns:a16="http://schemas.microsoft.com/office/drawing/2014/main" id="{871DCB82-DDB7-47EF-870F-7C543F8EF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812" y="838200"/>
            <a:ext cx="5410200" cy="5410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68B19-A918-44CB-B5B7-6CB9FCA6BEDA}"/>
              </a:ext>
            </a:extLst>
          </p:cNvPr>
          <p:cNvSpPr txBox="1"/>
          <p:nvPr/>
        </p:nvSpPr>
        <p:spPr>
          <a:xfrm>
            <a:off x="1903412" y="631031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6119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of data &amp; standards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Sara Jacobson, executive director of training</a:t>
            </a:r>
          </a:p>
        </p:txBody>
      </p:sp>
    </p:spTree>
    <p:extLst>
      <p:ext uri="{BB962C8B-B14F-4D97-AF65-F5344CB8AC3E}">
        <p14:creationId xmlns:p14="http://schemas.microsoft.com/office/powerpoint/2010/main" val="21723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C437-35CD-4307-A51B-C500F71C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Enough about me…</a:t>
            </a:r>
          </a:p>
        </p:txBody>
      </p:sp>
      <p:pic>
        <p:nvPicPr>
          <p:cNvPr id="6" name="Picture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675B2B0-8E26-496B-95FE-E11AED8D3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-3" b="3445"/>
          <a:stretch/>
        </p:blipFill>
        <p:spPr>
          <a:xfrm>
            <a:off x="2360612" y="2309814"/>
            <a:ext cx="3004343" cy="2797148"/>
          </a:xfrm>
          <a:noFill/>
          <a:effectLst>
            <a:softEdge rad="63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80F3D-3784-41FA-A072-93E5A863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2316958"/>
            <a:ext cx="4419600" cy="4114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Berks Co.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Philly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Temple Law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PDAP 2020</a:t>
            </a:r>
          </a:p>
        </p:txBody>
      </p:sp>
    </p:spTree>
    <p:extLst>
      <p:ext uri="{BB962C8B-B14F-4D97-AF65-F5344CB8AC3E}">
        <p14:creationId xmlns:p14="http://schemas.microsoft.com/office/powerpoint/2010/main" val="17907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74401" y="616921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GOALS</a:t>
            </a:r>
            <a:endParaRPr lang="en-US" sz="4800" dirty="0"/>
          </a:p>
        </p:txBody>
      </p:sp>
      <p:pic>
        <p:nvPicPr>
          <p:cNvPr id="3" name="Content Placeholder 2" descr="Train with solid fill">
            <a:extLst>
              <a:ext uri="{FF2B5EF4-FFF2-40B4-BE49-F238E27FC236}">
                <a16:creationId xmlns:a16="http://schemas.microsoft.com/office/drawing/2014/main" id="{76543633-A0F9-4692-8055-C32368780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856" y="2786954"/>
            <a:ext cx="1540669" cy="1540669"/>
          </a:xfrm>
        </p:spPr>
      </p:pic>
      <p:pic>
        <p:nvPicPr>
          <p:cNvPr id="5" name="Graphic 4" descr="Megaphone with solid fill">
            <a:extLst>
              <a:ext uri="{FF2B5EF4-FFF2-40B4-BE49-F238E27FC236}">
                <a16:creationId xmlns:a16="http://schemas.microsoft.com/office/drawing/2014/main" id="{7232836E-66BE-4134-8C8B-8A842DD7F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412" y="2628900"/>
            <a:ext cx="1600200" cy="1600200"/>
          </a:xfrm>
          <a:prstGeom prst="rect">
            <a:avLst/>
          </a:prstGeom>
        </p:spPr>
      </p:pic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1DA091B2-165A-40A4-AA29-AB29D1367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2502" y="2734864"/>
            <a:ext cx="1447800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E3821-D5C1-41E1-8A3D-F3B06FE11C23}"/>
              </a:ext>
            </a:extLst>
          </p:cNvPr>
          <p:cNvSpPr txBox="1"/>
          <p:nvPr/>
        </p:nvSpPr>
        <p:spPr>
          <a:xfrm>
            <a:off x="2224083" y="4448710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Training to as many PDs as possible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F9025-9CD1-485E-9F9E-04B634747871}"/>
              </a:ext>
            </a:extLst>
          </p:cNvPr>
          <p:cNvSpPr txBox="1"/>
          <p:nvPr/>
        </p:nvSpPr>
        <p:spPr>
          <a:xfrm>
            <a:off x="5422105" y="4476750"/>
            <a:ext cx="1344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Support &amp; Connect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50CDE-0189-4CF8-9AFA-B4D30DAEA4CC}"/>
              </a:ext>
            </a:extLst>
          </p:cNvPr>
          <p:cNvSpPr txBox="1"/>
          <p:nvPr/>
        </p:nvSpPr>
        <p:spPr>
          <a:xfrm>
            <a:off x="8380412" y="4322861"/>
            <a:ext cx="1677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Public Defenders’ Voices</a:t>
            </a:r>
          </a:p>
        </p:txBody>
      </p:sp>
    </p:spTree>
    <p:extLst>
      <p:ext uri="{BB962C8B-B14F-4D97-AF65-F5344CB8AC3E}">
        <p14:creationId xmlns:p14="http://schemas.microsoft.com/office/powerpoint/2010/main" val="6719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31" y="381000"/>
            <a:ext cx="3596607" cy="838200"/>
          </a:xfrm>
        </p:spPr>
        <p:txBody>
          <a:bodyPr/>
          <a:lstStyle/>
          <a:p>
            <a:r>
              <a:rPr lang="en-US" sz="4400" dirty="0"/>
              <a:t>training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1295400"/>
            <a:ext cx="7467600" cy="5181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2020 -85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New Attorney (Rico)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Trial skills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NEPA- New Attorney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2021 - 258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ACCR Capital Case –Jan.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NACDL DDRD – Jan./Feb.  (147)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NWPA Advanced Cross –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St. Joe’s Addiction – April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New Attorney – 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 Monthly ACCR Capital Case CLEs ~ 40 ppl/month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233" y="685800"/>
            <a:ext cx="5359162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4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17" y="914400"/>
            <a:ext cx="3596607" cy="838200"/>
          </a:xfrm>
        </p:spPr>
        <p:txBody>
          <a:bodyPr/>
          <a:lstStyle/>
          <a:p>
            <a:r>
              <a:rPr lang="en-US" sz="4400" dirty="0"/>
              <a:t>training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031" y="1905000"/>
            <a:ext cx="3581399" cy="4648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New Attorney (Rico)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Trial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NEPA- New Attorney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ACCR Capital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NACDL DDRD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NWPA Advanced Cross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St. Joe’s Addiction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New Attorney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0"/>
          <a:stretch/>
        </p:blipFill>
        <p:spPr>
          <a:xfrm rot="20763417">
            <a:off x="5564927" y="1731943"/>
            <a:ext cx="5359162" cy="38501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201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Regional Trainings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ED2E6A-7DDD-431A-92EB-59FE0F99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= to train PDs we don’t see in Carlisle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Trained by PDs from the region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A62B62-9F2E-4664-8088-1583C8504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4" y="1496568"/>
            <a:ext cx="6400800" cy="371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3021A7F5-0029-4F5F-946B-7DF39E83D035}"/>
              </a:ext>
            </a:extLst>
          </p:cNvPr>
          <p:cNvSpPr/>
          <p:nvPr/>
        </p:nvSpPr>
        <p:spPr>
          <a:xfrm>
            <a:off x="10133012" y="3733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6C9A4A4-2B88-4450-B292-7AC722B9BC88}"/>
              </a:ext>
            </a:extLst>
          </p:cNvPr>
          <p:cNvSpPr/>
          <p:nvPr/>
        </p:nvSpPr>
        <p:spPr>
          <a:xfrm>
            <a:off x="5103812" y="2743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906B7F1-4D6B-4548-924F-335D2EA12E45}"/>
              </a:ext>
            </a:extLst>
          </p:cNvPr>
          <p:cNvSpPr/>
          <p:nvPr/>
        </p:nvSpPr>
        <p:spPr>
          <a:xfrm>
            <a:off x="8380412" y="4343400"/>
            <a:ext cx="304800" cy="304800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Regional Trainings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ED2E6A-7DDD-431A-92EB-59FE0F99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10/13 - 10/15 in Lycoming County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A62B62-9F2E-4664-8088-1583C8504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4" y="1496568"/>
            <a:ext cx="6400800" cy="371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3021A7F5-0029-4F5F-946B-7DF39E83D035}"/>
              </a:ext>
            </a:extLst>
          </p:cNvPr>
          <p:cNvSpPr/>
          <p:nvPr/>
        </p:nvSpPr>
        <p:spPr>
          <a:xfrm>
            <a:off x="10133012" y="3733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6C9A4A4-2B88-4450-B292-7AC722B9BC88}"/>
              </a:ext>
            </a:extLst>
          </p:cNvPr>
          <p:cNvSpPr/>
          <p:nvPr/>
        </p:nvSpPr>
        <p:spPr>
          <a:xfrm>
            <a:off x="5103812" y="2743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D7620AC-5EB2-4088-895F-39EDD423A02F}"/>
              </a:ext>
            </a:extLst>
          </p:cNvPr>
          <p:cNvSpPr/>
          <p:nvPr/>
        </p:nvSpPr>
        <p:spPr>
          <a:xfrm>
            <a:off x="8609012" y="2626519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1028FBD1-E846-42B6-9E80-A39CAF34F1E9}"/>
              </a:ext>
            </a:extLst>
          </p:cNvPr>
          <p:cNvSpPr/>
          <p:nvPr/>
        </p:nvSpPr>
        <p:spPr>
          <a:xfrm>
            <a:off x="8380412" y="4343400"/>
            <a:ext cx="304800" cy="304800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8ED16-5721-4587-B963-BF09651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17" y="914400"/>
            <a:ext cx="3596607" cy="1371600"/>
          </a:xfrm>
        </p:spPr>
        <p:txBody>
          <a:bodyPr/>
          <a:lstStyle/>
          <a:p>
            <a:r>
              <a:rPr lang="en-US" sz="4400" dirty="0"/>
              <a:t>Upcoming </a:t>
            </a:r>
            <a:br>
              <a:rPr lang="en-US" sz="4400" dirty="0"/>
            </a:br>
            <a:r>
              <a:rPr lang="en-US" sz="4400" dirty="0"/>
              <a:t>trainings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5AD9E9-678E-4E76-B403-01D4BDF7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031" y="2667000"/>
            <a:ext cx="4107981" cy="3886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Monthly PDAP/ACCR Capital case trainings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6/30:  DNA 101,   3:00 to 4:30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7/28:  Judges Viewpoint,   12 to 1:30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Trial Skills with Dickinson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August 9 – 13,    1 to 5pm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Capital Case BYOC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u="sng" dirty="0"/>
              <a:t>IN 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December 1 - 3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6CF533-AE89-41AE-BAD1-C34B5AE2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233" y="685800"/>
            <a:ext cx="5359162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1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599</Words>
  <Application>Microsoft Office PowerPoint</Application>
  <PresentationFormat>Custom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Corbel</vt:lpstr>
      <vt:lpstr>Digital Blue Tunnel 16x9</vt:lpstr>
      <vt:lpstr>What’s Up with PDAP?</vt:lpstr>
      <vt:lpstr>First a little history…</vt:lpstr>
      <vt:lpstr>Enough about me…</vt:lpstr>
      <vt:lpstr>GOALS</vt:lpstr>
      <vt:lpstr>training</vt:lpstr>
      <vt:lpstr>training</vt:lpstr>
      <vt:lpstr>Regional Trainings</vt:lpstr>
      <vt:lpstr>Regional Trainings</vt:lpstr>
      <vt:lpstr>Upcoming  trainings</vt:lpstr>
      <vt:lpstr>Upcoming  trainings</vt:lpstr>
      <vt:lpstr>GOALS</vt:lpstr>
      <vt:lpstr>support &amp; connection</vt:lpstr>
      <vt:lpstr>TWO NEW INITIATIVES…</vt:lpstr>
      <vt:lpstr>support &amp; connection</vt:lpstr>
      <vt:lpstr>GOALS</vt:lpstr>
      <vt:lpstr>elevating PD voices</vt:lpstr>
      <vt:lpstr>PDAP Committees</vt:lpstr>
      <vt:lpstr>PDAP Committees</vt:lpstr>
      <vt:lpstr>PowerPoint Presentation</vt:lpstr>
      <vt:lpstr>What’s Up with PDAP?</vt:lpstr>
      <vt:lpstr>Discussion of data &amp; standards</vt:lpstr>
      <vt:lpstr>Ongoing LBFC study</vt:lpstr>
      <vt:lpstr>Statewide Funding </vt:lpstr>
      <vt:lpstr>PDAP Proposal</vt:lpstr>
      <vt:lpstr>PowerPoint Presentation</vt:lpstr>
      <vt:lpstr>Discussion of data &amp;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Up with PDAP?</dc:title>
  <dc:creator>Sara Jacobson</dc:creator>
  <cp:lastModifiedBy>Sara Jacobson</cp:lastModifiedBy>
  <cp:revision>22</cp:revision>
  <dcterms:created xsi:type="dcterms:W3CDTF">2021-06-24T23:43:31Z</dcterms:created>
  <dcterms:modified xsi:type="dcterms:W3CDTF">2021-06-28T03:44:13Z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